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72" r:id="rId7"/>
    <p:sldId id="258" r:id="rId8"/>
    <p:sldId id="259" r:id="rId9"/>
    <p:sldId id="273" r:id="rId10"/>
    <p:sldId id="260" r:id="rId11"/>
    <p:sldId id="261" r:id="rId12"/>
    <p:sldId id="274" r:id="rId13"/>
    <p:sldId id="265" r:id="rId14"/>
    <p:sldId id="275" r:id="rId15"/>
    <p:sldId id="266" r:id="rId16"/>
    <p:sldId id="277" r:id="rId17"/>
    <p:sldId id="278" r:id="rId18"/>
    <p:sldId id="279" r:id="rId19"/>
    <p:sldId id="269" r:id="rId20"/>
    <p:sldId id="264" r:id="rId21"/>
    <p:sldId id="271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245" autoAdjust="0"/>
  </p:normalViewPr>
  <p:slideViewPr>
    <p:cSldViewPr snapToGrid="0">
      <p:cViewPr varScale="1">
        <p:scale>
          <a:sx n="125" d="100"/>
          <a:sy n="125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99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358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78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43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0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744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176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12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49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30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146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295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97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EEE60E-651F-40CC-AD73-C00F10CE42B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3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8/1/23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8/1/23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2688" y="1998071"/>
            <a:ext cx="102778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</a:rPr>
              <a:t>Safety Helmet Detection Using Deep Learning: Implementation and Comparative Study Using YOLOv5, YOLOv6, and YOLOv7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39381" y="680469"/>
            <a:ext cx="6026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</a:rPr>
              <a:t>YOLOv7 MODEL ARCHITECTURE</a:t>
            </a:r>
          </a:p>
        </p:txBody>
      </p:sp>
      <p:pic>
        <p:nvPicPr>
          <p:cNvPr id="2050" name="Picture 2" descr="Yolov7 paper study E-ELAN">
            <a:extLst>
              <a:ext uri="{FF2B5EF4-FFF2-40B4-BE49-F238E27FC236}">
                <a16:creationId xmlns:a16="http://schemas.microsoft.com/office/drawing/2014/main" id="{452639BD-133E-1F92-1A3B-0CEAD9D6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62" y="1504649"/>
            <a:ext cx="10247276" cy="438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996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0AC6-9F35-95EB-1B0A-D673E7E0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5670204" cy="71995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&amp;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6AE90-8553-B258-72E6-C96CF8691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51" y="1338471"/>
            <a:ext cx="6764113" cy="506233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image dataset is divided into 3,500 images for training, 1,000 images for validation, and 500 images for testing.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evaluate and compare the performance of DL models, three different tests are conducted.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evaluation metric is mean Average Precision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which is frequently used in safety helmet detection studies to display trends in precision and recall for various models</a:t>
            </a:r>
          </a:p>
          <a:p>
            <a:pPr marL="0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rate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recall rate (Re), and F1-score (F1) are further evaluation metrics.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065EA5-65B8-68A8-6B70-6D5FC961E3B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975081" y="1358221"/>
            <a:ext cx="2891702" cy="719952"/>
          </a:xfrm>
          <a:prstGeom prst="rect">
            <a:avLst/>
          </a:prstGeom>
          <a:effectLst>
            <a:glow rad="127000">
              <a:schemeClr val="tx1">
                <a:alpha val="31541"/>
              </a:schemeClr>
            </a:glo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1E1E8-B273-A487-8BBD-6DD3BFD098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975081" y="2380216"/>
            <a:ext cx="3075708" cy="719952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DCD3B4-8E5D-C5DA-E349-99FCF7A842C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04909" y="3602130"/>
            <a:ext cx="2661662" cy="1014192"/>
          </a:xfrm>
          <a:prstGeom prst="rect">
            <a:avLst/>
          </a:prstGeom>
          <a:effectLst>
            <a:glow rad="127000">
              <a:schemeClr val="tx1">
                <a:alpha val="50861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BEFD6-FB76-C101-00AC-D64947CE45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104909" y="4918365"/>
            <a:ext cx="3075708" cy="1136072"/>
          </a:xfrm>
          <a:prstGeom prst="rect">
            <a:avLst/>
          </a:prstGeom>
          <a:effectLst>
            <a:glow rad="127000">
              <a:schemeClr val="tx1">
                <a:alpha val="43925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8234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31363" y="251792"/>
            <a:ext cx="1301959" cy="829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 b="1" dirty="0">
                <a:latin typeface="Times New Roman" panose="02020603050405020304" pitchFamily="18" charset="0"/>
              </a:rPr>
              <a:t>Results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080DC-1333-BEC8-614D-A42F1C6BB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652" y="1319469"/>
            <a:ext cx="5393635" cy="472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82642-E435-3EDC-866D-ECE5E57B3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322" y="1319469"/>
            <a:ext cx="4943061" cy="472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37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88798" y="251792"/>
            <a:ext cx="3187091" cy="829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 b="1" dirty="0">
                <a:latin typeface="Times New Roman" panose="02020603050405020304" pitchFamily="18" charset="0"/>
              </a:rPr>
              <a:t>Results (YOLOv5s)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47ABF6-33AF-CA09-783F-1F8F186F3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22" y="1238799"/>
            <a:ext cx="4710595" cy="4393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F8B28-0BB9-DB84-DDDB-734CC3AB7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6731" y="1238800"/>
            <a:ext cx="5689600" cy="43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71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88798" y="251792"/>
            <a:ext cx="3187091" cy="829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800" b="1" dirty="0">
                <a:latin typeface="Times New Roman" panose="02020603050405020304" pitchFamily="18" charset="0"/>
              </a:rPr>
              <a:t>Results (YOLOv7s)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A4542-D953-7105-20AE-2D59233B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13" y="1386508"/>
            <a:ext cx="5562600" cy="4855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F8888-C0E0-03FB-BAE1-801CA1C26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386508"/>
            <a:ext cx="5390322" cy="485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9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8C73B-440A-389E-93F5-AACF911C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827074" cy="739285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latin typeface="Times New Roman" panose="02020603050405020304" pitchFamily="18" charset="0"/>
              </a:rPr>
              <a:t>Results</a:t>
            </a:r>
            <a:endParaRPr lang="en-US" sz="28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34D0FC-3764-C46B-6E57-729CE0846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92" y="1357803"/>
            <a:ext cx="3814900" cy="4671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4E41E-BE1F-B34F-B586-BF7784968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408" y="1357803"/>
            <a:ext cx="3920917" cy="4671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38AFA-2536-EC7C-AEC9-630B1B62F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341" y="1357803"/>
            <a:ext cx="4055167" cy="467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8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05772" y="830317"/>
            <a:ext cx="18902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b="1">
                <a:latin typeface="Times New Roman" panose="02020603050405020304" pitchFamily="18" charset="0"/>
              </a:rPr>
              <a:t>Discussion </a:t>
            </a:r>
            <a:endParaRPr lang="en-US" sz="2800" b="1" dirty="0">
              <a:latin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E5298-CC99-C18F-53B9-925AC5E55C97}"/>
              </a:ext>
            </a:extLst>
          </p:cNvPr>
          <p:cNvSpPr txBox="1"/>
          <p:nvPr/>
        </p:nvSpPr>
        <p:spPr>
          <a:xfrm>
            <a:off x="762000" y="1579170"/>
            <a:ext cx="10668000" cy="4862870"/>
          </a:xfrm>
          <a:prstGeom prst="rect">
            <a:avLst/>
          </a:prstGeom>
          <a:noFill/>
          <a:effectLst>
            <a:glow rad="169017">
              <a:schemeClr val="accent1"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(You Only Look Once) models are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specially 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designed for real-time object detection tasks. They offer several advantages  like 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</a:t>
            </a: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models are one-stage detectors</a:t>
            </a:r>
          </a:p>
          <a:p>
            <a:pPr lvl="4"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 models , automatically learn and extract meaningful features from raw image data.</a:t>
            </a:r>
          </a:p>
          <a:p>
            <a:pPr lvl="4"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Wide Range of Applications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YOLO models are versatile and can be applied in various domains, including security and surveillance, industrial automation, healthcare, and more</a:t>
            </a:r>
          </a:p>
          <a:p>
            <a:pPr lvl="4"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14550" lvl="4" indent="-285750" algn="just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Performance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YOLO models consistently achieve competitive performance on benchmark datasets.</a:t>
            </a:r>
          </a:p>
          <a:p>
            <a:r>
              <a:rPr lang="en-US" b="0" i="0" dirty="0">
                <a:solidFill>
                  <a:srgbClr val="D1D5D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  <a:p>
            <a:r>
              <a:rPr lang="en-US" dirty="0">
                <a:solidFill>
                  <a:srgbClr val="D1D5D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endParaRPr lang="en-US" b="0" i="0" dirty="0">
              <a:solidFill>
                <a:srgbClr val="D1D5D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62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9952" y="1680461"/>
            <a:ext cx="991209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The comparative study of Safety Helmet Detection using YOLOv5, YOLOv6, and YOLOv7 has provided valuable insights into the performance and capabilities of these state-of-the-art object detection models.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 YOLOv7 emerged as the top performer, demonstrating exceptional accuracy and robustness in detecting safety helmets.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 </a:t>
            </a: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The choice of epoch value and batch size has a considerable impact on the results obtained for each DL model.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effectLst/>
              <a:latin typeface="Times New Roman" panose="02020603050405020304" pitchFamily="18" charset="0"/>
            </a:endParaRP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The quality and composition of the image dataset play a crucial role in determining the test results of the simulations.</a:t>
            </a:r>
          </a:p>
          <a:p>
            <a:pPr marL="285750" indent="-285750" algn="just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endParaRPr lang="en-US" sz="1800" b="0" i="0" u="none" strike="noStrike" dirty="0">
              <a:effectLst/>
              <a:latin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 </a:t>
            </a:r>
            <a:br>
              <a:rPr lang="en-US" sz="1400" dirty="0"/>
            </a:br>
            <a:endParaRPr lang="en-IN" sz="1400" dirty="0"/>
          </a:p>
        </p:txBody>
      </p:sp>
      <p:sp>
        <p:nvSpPr>
          <p:cNvPr id="3" name="Rectangle 2"/>
          <p:cNvSpPr/>
          <p:nvPr/>
        </p:nvSpPr>
        <p:spPr>
          <a:xfrm>
            <a:off x="1460590" y="664798"/>
            <a:ext cx="19014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IN" sz="2800" b="1" dirty="0">
                <a:latin typeface="Times New Roman" panose="02020603050405020304" pitchFamily="18" charset="0"/>
              </a:rPr>
              <a:t>Conclusion</a:t>
            </a:r>
          </a:p>
          <a:p>
            <a:pPr algn="just"/>
            <a:endParaRPr lang="en-IN" sz="3200" u="sng" dirty="0"/>
          </a:p>
        </p:txBody>
      </p:sp>
    </p:spTree>
    <p:extLst>
      <p:ext uri="{BB962C8B-B14F-4D97-AF65-F5344CB8AC3E}">
        <p14:creationId xmlns:p14="http://schemas.microsoft.com/office/powerpoint/2010/main" val="342629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1E627-8E1D-905F-C928-6F27E1888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466" y="1279042"/>
            <a:ext cx="10833204" cy="5115132"/>
          </a:xfrm>
        </p:spPr>
        <p:txBody>
          <a:bodyPr>
            <a:normAutofit fontScale="55000" lnSpcReduction="20000"/>
          </a:bodyPr>
          <a:lstStyle/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40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38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Fine-tuning and Optimization:</a:t>
            </a:r>
            <a:r>
              <a:rPr lang="en-US" sz="38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fine-tuning of the YOLO models could be performed to improve their accuracy without compromising speed. 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38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r>
              <a:rPr lang="en-US" sz="38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Improvements and modifications </a:t>
            </a:r>
            <a:r>
              <a:rPr lang="en-US" sz="3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will be made to the training image dataset, YOLOv7 model, and training settings (e.g., epoch value, batch size) to further enhance the detection accuracy</a:t>
            </a:r>
            <a:r>
              <a:rPr lang="en-US" sz="3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0"/>
              </a:spcBef>
            </a:pP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r>
              <a:rPr lang="en-US" sz="3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research is necessary to develop techniques that can distinguish between the 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 helmets and regular caps.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38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Domain Adaptation:</a:t>
            </a:r>
            <a:r>
              <a:rPr lang="en-US" sz="38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Adapting the models to specific industrial environments and fine-tuning them for domain-specific safety helmet detection tasks can enhance their practical applicability</a:t>
            </a:r>
            <a:r>
              <a:rPr lang="en-US" sz="38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38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38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Real-world Deployment</a:t>
            </a:r>
            <a:r>
              <a:rPr lang="en-US" sz="33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3300" b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Deploying the selected model in real-world settings and evaluating its performance in various industrial contexts will provide valuable feedback and insights for potential optimizations.</a:t>
            </a:r>
            <a:endParaRPr lang="en-US" sz="33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16F531-A539-D23B-A452-F8C03753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178" y="675861"/>
            <a:ext cx="3377578" cy="715618"/>
          </a:xfrm>
        </p:spPr>
        <p:txBody>
          <a:bodyPr>
            <a:normAutofit/>
          </a:bodyPr>
          <a:lstStyle/>
          <a:p>
            <a:r>
              <a:rPr lang="en-US" sz="2800" b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78474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word and green tropical's leaves background Stock Illustration |  Adobe Stoc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" r="1890"/>
          <a:stretch/>
        </p:blipFill>
        <p:spPr bwMode="auto">
          <a:xfrm>
            <a:off x="2286001" y="2194560"/>
            <a:ext cx="7973568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27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cap="all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28600" defTabSz="914400" fontAlgn="base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742950" lvl="1" indent="-228600" defTabSz="914400" fontAlgn="base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2950" lvl="1" indent="-228600" defTabSz="914400" fontAlgn="base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about the data</a:t>
            </a:r>
          </a:p>
          <a:p>
            <a:pPr marL="742950" lvl="1" indent="-228600" defTabSz="914400" fontAlgn="base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models architecture</a:t>
            </a:r>
          </a:p>
          <a:p>
            <a:pPr marL="742950" lvl="1" indent="-228600" defTabSz="914400" fontAlgn="base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&amp; Evaluation</a:t>
            </a:r>
          </a:p>
          <a:p>
            <a:pPr marL="742950" lvl="1" indent="-228600" defTabSz="914400" fontAlgn="base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Discussion</a:t>
            </a:r>
          </a:p>
          <a:p>
            <a:pPr marL="742950" lvl="1" indent="-228600" defTabSz="914400" fontAlgn="base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742950" lvl="1" indent="-228600" defTabSz="914400" fontAlgn="base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indent="-228600" defTabSz="914400" fontAlgn="base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368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6204-CDF3-85C6-F1BB-BE699294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439" y="754658"/>
            <a:ext cx="2555944" cy="102302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74371-765B-2CE3-1A98-55D94D888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549" y="1777681"/>
            <a:ext cx="9711251" cy="3688399"/>
          </a:xfrm>
        </p:spPr>
        <p:txBody>
          <a:bodyPr>
            <a:normAutofit/>
          </a:bodyPr>
          <a:lstStyle/>
          <a:p>
            <a:pPr algn="l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Safety on construction sites relies heavily on employees wearing personal protective equipment (PPE), especially hard hats.</a:t>
            </a:r>
          </a:p>
          <a:p>
            <a:pPr algn="l"/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 and deep learning (DL) have become popular for safety helmet  surveillance due to their ability to accurately detect objects from raw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paper aims to evaluate and study the performance of different DL algorithms</a:t>
            </a:r>
          </a:p>
          <a:p>
            <a:r>
              <a:rPr lang="en-US" sz="1800" dirty="0">
                <a:latin typeface="Times New Roman" panose="02020603050405020304" pitchFamily="18" charset="0"/>
              </a:rPr>
              <a:t>The main objective of this paper is to implement YOLOv5, YOLOv6, and YOLOv7 models and to compare the performances of these three YOLO models for safety helmet detection.</a:t>
            </a:r>
          </a:p>
          <a:p>
            <a:pPr marL="0" indent="0" algn="l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594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7503" y="1563190"/>
            <a:ext cx="10725340" cy="443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</a:rPr>
              <a:t>Manually monitoring safety helmets usage in large workplaces is difficult and prone to mistakes.</a:t>
            </a: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</a:rPr>
              <a:t>Deep learning, an AI area, excels at object detection tasks and can automatically learn and extract features from raw data.</a:t>
            </a: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</a:rPr>
              <a:t>Object detection is a computer vision task that involves identifying and localizing multiple objects within an image or a video.</a:t>
            </a: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</a:rPr>
              <a:t>It aims to determine the presence of specific object classes and draw bounding boxes around them to precisely indicate their locations.</a:t>
            </a:r>
          </a:p>
          <a:p>
            <a:pPr algn="just">
              <a:lnSpc>
                <a:spcPct val="200000"/>
              </a:lnSpc>
            </a:pPr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7798" y="849069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2915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66934" y="820478"/>
            <a:ext cx="43342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b="1" dirty="0">
                <a:latin typeface="Times New Roman" panose="02020603050405020304" pitchFamily="18" charset="0"/>
              </a:rPr>
              <a:t>ABOUT THE DATA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8AE05-9CE1-EB94-C9E7-8BD252999FED}"/>
              </a:ext>
            </a:extLst>
          </p:cNvPr>
          <p:cNvSpPr txBox="1"/>
          <p:nvPr/>
        </p:nvSpPr>
        <p:spPr>
          <a:xfrm>
            <a:off x="798653" y="1502688"/>
            <a:ext cx="1105382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Kaggle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hat dataset is used for training DL models and contains 5,000 images in PASCAL VOC format with bounding box annotations.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The dataset includes images of the following class: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Helmet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Mendeley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an enhanced version of the Kaggle dataset, with seven classes including face, helmet, person, head, head with helmet, person with helmet, and person no helmet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Edited Mendeley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created by eliminating some classes from Mendeley dataset and includes classes like  head with helmet , head with no helmet , person with helmet and person with no helmet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3366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F89425E-D8BF-1F0E-B06C-695F2CF0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3291691" cy="72414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</a:t>
            </a:r>
          </a:p>
        </p:txBody>
      </p:sp>
      <p:pic>
        <p:nvPicPr>
          <p:cNvPr id="5" name="Content Placeholder 4" descr="A person wearing a hard hat and yellow vest&#10;&#10;Description automatically generated">
            <a:extLst>
              <a:ext uri="{FF2B5EF4-FFF2-40B4-BE49-F238E27FC236}">
                <a16:creationId xmlns:a16="http://schemas.microsoft.com/office/drawing/2014/main" id="{96E32F51-66DF-E62C-2853-76D489B9C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7056" y="1726976"/>
            <a:ext cx="9905999" cy="1312544"/>
          </a:xfrm>
          <a:noFill/>
        </p:spPr>
      </p:pic>
      <p:pic>
        <p:nvPicPr>
          <p:cNvPr id="9" name="Picture 8" descr="A collage of different professions&#10;&#10;Description automatically generated">
            <a:extLst>
              <a:ext uri="{FF2B5EF4-FFF2-40B4-BE49-F238E27FC236}">
                <a16:creationId xmlns:a16="http://schemas.microsoft.com/office/drawing/2014/main" id="{C8425CE0-AF82-7F02-AF26-2CD2487CF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056" y="3344687"/>
            <a:ext cx="4445000" cy="3254895"/>
          </a:xfrm>
          <a:prstGeom prst="rect">
            <a:avLst/>
          </a:prstGeom>
        </p:spPr>
      </p:pic>
      <p:pic>
        <p:nvPicPr>
          <p:cNvPr id="13" name="Picture 12" descr="A group of workers in a warehouse&#10;&#10;Description automatically generated">
            <a:extLst>
              <a:ext uri="{FF2B5EF4-FFF2-40B4-BE49-F238E27FC236}">
                <a16:creationId xmlns:a16="http://schemas.microsoft.com/office/drawing/2014/main" id="{3916EF15-8187-13F4-A51C-A26FC237D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955" y="3344687"/>
            <a:ext cx="2641600" cy="3254895"/>
          </a:xfrm>
          <a:prstGeom prst="rect">
            <a:avLst/>
          </a:prstGeom>
        </p:spPr>
      </p:pic>
      <p:pic>
        <p:nvPicPr>
          <p:cNvPr id="18" name="Picture 17" descr="A group of people standing in a dirt area&#10;&#10;Description automatically generated">
            <a:extLst>
              <a:ext uri="{FF2B5EF4-FFF2-40B4-BE49-F238E27FC236}">
                <a16:creationId xmlns:a16="http://schemas.microsoft.com/office/drawing/2014/main" id="{46D67CD8-BA07-7561-77FA-C0DA1F93A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1455" y="3344687"/>
            <a:ext cx="2641600" cy="32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33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YOLOv5  MODEL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17BE71-7998-384E-7E55-9E117D5D4FC0}"/>
              </a:ext>
            </a:extLst>
          </p:cNvPr>
          <p:cNvSpPr txBox="1"/>
          <p:nvPr/>
        </p:nvSpPr>
        <p:spPr>
          <a:xfrm>
            <a:off x="787078" y="2249486"/>
            <a:ext cx="5822066" cy="3989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YOLOv5 is an efficient object detection model with a CSPDarknet53 backbone and a YOLO head. 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backbone is responsible for feature extraction from the input images.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neck of YOLOv5 uses Path Aggregation Network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to efficiently transfer information within the model.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head of the YOLOv5 model is made of the Yolo layer, which enables multi-scale object prediction by generating feature maps of three different sizes.</a:t>
            </a:r>
          </a:p>
        </p:txBody>
      </p:sp>
      <p:pic>
        <p:nvPicPr>
          <p:cNvPr id="1026" name="Picture 2" descr="Overview of model structure about YOLOv5 · Issue #280 · ultralytics/yolov5  · GitHub">
            <a:extLst>
              <a:ext uri="{FF2B5EF4-FFF2-40B4-BE49-F238E27FC236}">
                <a16:creationId xmlns:a16="http://schemas.microsoft.com/office/drawing/2014/main" id="{AD5C2FC5-D78B-6535-2BCB-04144F33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9144" y="1796146"/>
            <a:ext cx="5066818" cy="380600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4050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2906" y="334493"/>
            <a:ext cx="6620719" cy="82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800" b="1" kern="1200" cap="all" baseline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YOLOv6  MODEL ARCHITECTURE</a:t>
            </a:r>
          </a:p>
        </p:txBody>
      </p:sp>
      <p:pic>
        <p:nvPicPr>
          <p:cNvPr id="1026" name="Picture 2" descr="YOLOv6 model architecture.">
            <a:extLst>
              <a:ext uri="{FF2B5EF4-FFF2-40B4-BE49-F238E27FC236}">
                <a16:creationId xmlns:a16="http://schemas.microsoft.com/office/drawing/2014/main" id="{5345E599-109F-AD79-F88E-B1514C84E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35" y="1450355"/>
            <a:ext cx="10349948" cy="197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E8CA10-4C89-0B2D-E762-BF1C160F7BAF}"/>
              </a:ext>
            </a:extLst>
          </p:cNvPr>
          <p:cNvSpPr txBox="1"/>
          <p:nvPr/>
        </p:nvSpPr>
        <p:spPr>
          <a:xfrm>
            <a:off x="1046418" y="3713796"/>
            <a:ext cx="90698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b="0" i="0" dirty="0">
                <a:solidFill>
                  <a:srgbClr val="E7E9E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YOLOv6 is a single-stage object detection framework dedicated to industrial applications, with hardware-friendly efficient design and high performance.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solidFill>
                <a:srgbClr val="E7E9E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Unlike the previous YOLO architectures, use anchor-based methods for object detection, YOLOv6 opts for the anchor-free method. This makes YOLOv6 51% faster compared to most anchor-based object detectors.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YOLOv6 uses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EfficientRep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backbone consisting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RepBlock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RepConv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CSPStackRep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blocks.</a:t>
            </a:r>
          </a:p>
        </p:txBody>
      </p:sp>
    </p:spTree>
    <p:extLst>
      <p:ext uri="{BB962C8B-B14F-4D97-AF65-F5344CB8AC3E}">
        <p14:creationId xmlns:p14="http://schemas.microsoft.com/office/powerpoint/2010/main" val="1324161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279D-ADEF-40DB-69ED-A4C9F5F2A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817300"/>
            <a:ext cx="5524430" cy="759708"/>
          </a:xfrm>
        </p:spPr>
        <p:txBody>
          <a:bodyPr>
            <a:normAutofit fontScale="90000"/>
          </a:bodyPr>
          <a:lstStyle/>
          <a:p>
            <a:r>
              <a:rPr lang="en-US" sz="3100">
                <a:latin typeface="Times New Roman" panose="02020603050405020304" pitchFamily="18" charset="0"/>
                <a:cs typeface="Times New Roman" panose="02020603050405020304" pitchFamily="18" charset="0"/>
              </a:rPr>
              <a:t>YOLOv7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F322C-73F4-51AE-A7F8-0AE197868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23" y="1658142"/>
            <a:ext cx="5923720" cy="4835423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Architectural Reforms</a:t>
            </a:r>
          </a:p>
          <a:p>
            <a:pPr lvl="3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E-ELAN (Extended Efficient Layer Aggregation Network)</a:t>
            </a:r>
          </a:p>
          <a:p>
            <a:pPr lvl="3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Scaling for Concatenation-based Models </a:t>
            </a:r>
          </a:p>
          <a:p>
            <a:pPr lvl="1"/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Trainable </a:t>
            </a:r>
            <a:r>
              <a:rPr lang="en-US" sz="240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BoF</a:t>
            </a:r>
            <a:r>
              <a:rPr lang="en-US" sz="24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(Bag of Freebies)</a:t>
            </a:r>
          </a:p>
          <a:p>
            <a:pPr marL="1200150" lvl="2" indent="-285750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Planned re-parameterized convolution</a:t>
            </a:r>
          </a:p>
          <a:p>
            <a:pPr marL="1200150" lvl="2" indent="-285750"/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Coarse for auxiliary and Fine for lead loss</a:t>
            </a:r>
          </a:p>
          <a:p>
            <a:pPr marL="914400" lvl="2" indent="0">
              <a:buNone/>
            </a:pPr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E-ELAN is the computational block in the YOLOv7 backbone</a:t>
            </a:r>
          </a:p>
          <a:p>
            <a:pPr marL="914400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Yolov7 paper explanation yolov7 benchmark">
            <a:extLst>
              <a:ext uri="{FF2B5EF4-FFF2-40B4-BE49-F238E27FC236}">
                <a16:creationId xmlns:a16="http://schemas.microsoft.com/office/drawing/2014/main" id="{519371F1-D00A-1357-E80E-D8B81185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842" y="1334135"/>
            <a:ext cx="5376517" cy="44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2810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A52A39C-6A0E-724E-B336-79D7E7BA4BF8}">
  <we:reference id="4b785c87-866c-4bad-85d8-5d1ae467ac9a" version="3.12.0.0" store="EXCatalog" storeType="EXCatalog"/>
  <we:alternateReferences>
    <we:reference id="WA104381909" version="3.12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P&lt;/mi&gt;&lt;mi&gt;r&lt;/mi&gt;&lt;mo&gt;&amp;#xA0;&lt;/mo&gt;&lt;mo&gt;=&lt;/mo&gt;&lt;mo&gt;&amp;#xA0;&lt;/mo&gt;&lt;mo&gt;&amp;#xA0;&lt;/mo&gt;&lt;mfrac&gt;&lt;mrow&gt;&lt;mi&gt;T&lt;/mi&gt;&lt;mi&gt;P&lt;/mi&gt;&lt;mo&gt;&amp;#xA0;&lt;/mo&gt;&lt;/mrow&gt;&lt;mrow&gt;&lt;mi&gt;T&lt;/mi&gt;&lt;mi&gt;P&lt;/mi&gt;&lt;mo&gt;+&lt;/mo&gt;&lt;mi&gt;F&lt;/mi&gt;&lt;mi&gt;P&lt;/mi&gt;&lt;/mrow&gt;&lt;/mfrac&gt;&lt;mo&gt;&amp;#xA0;&lt;/mo&gt;&lt;/mstyle&gt;&lt;/math&gt;\&quot;,\&quot;base64Image\&quot;:\&quot;iVBORw0KGgoAAAANSUhEUgAAAsQAAADlCAYAAABUOuE5AAAACXBIWXMAAA7EAAAOxAGVKw4bAAAABGJhU0UAAACKzUn4oAAAGkVJREFUeNrt3Q/Eluf+APBLXskkkpnkiJ8kMzMyyWQik0xeMUlmEpOZYyZmjpnMITkmmZgkmbwkmcxEJskx4yeZ40hk5pgkZpIkY7/78jyd3t+798/3eZ/7ft7rvp/Ph69ztr1df577urq/7/1c93WlBACjM1HF71X80bHYME+f3x5B/U+qeFzFgyruVXG5iqkqTlaxr4pXq1hm+AEALL3JDibDdxbo82tVXKzi5yX+ZSAnzd9UcaiK5w1FAICl8WUHE+IvB+h/fkK+q4oTqfdEdymT43NVbDIkAQBG63YgWctPUa9VcbaK96vYU8XOKl6qYmUVy9Ofv/4/E0wEP5inbcv65e/q/9z1YJmTi/ws1ldxd8BE9l9VvFPF2hllPZd6T6Lz8ojTVfwyQJkn+v0GAKBhGxdIzC5UsTv1nqIOKppYvjhgufnnv18geV8xxGfy4QCJ6/UB65rsJ9CRsvMvKhsMUQCAZh2aIxm73E+WF2tTMOn7eYg6zs5R5rUhP5PdAyTELy+i/PzU+/Ng+fcW8QsDAAADuDhLEna4hnLfDyZ8Z4asZ7YlFJ8MWeaeYNt/GrKeIwP80rDGUAUAqF9+UvlkRvJ1sMFEe7bYM2Q9m2cpc+uQZR4Itv1kDZ/TlWBd5wxXAID67ZiRdB2rMdGO7NaQ1/quqqG+W9PKfFhDeWdTsy/uTbcxxbd9s3QCAKBmR6clWzdrLHd7MMG7VlN90xPYqRrKu5liW6Qtr6n9l1L9W8kBABBwIzXz9DG6NvaTmur7ItW35CMnuZEntldq/Lz2Bz+vXw1ZAID6vJDqXQs7XXSv4C0NJODrhiwrusPE4Ro/r3Wp2V0tAACYxb707Kv/dTWWmw+TiDxhfVBjnU+fEN+qoazjaWnW80ZPyNtj6AIA1GOqn2Adr7nc6JZlUzXWeTo9O91tWD8G2n63gesRPcTkgKELAFCP+6n3JHd9zeWeCiZ2+xtI7t8cspy1aTR7J88muv3aYUMXAKAeL1XxRgPl3gkmdmtrrPOz1HvhbGLIcqL7DzexbCGaEB80dAEAyrUhmNTdLLT9Uym2d/KKBuq+Gfzs9hlmAADlOhhM6o4V2PZ8mMjDNLq9k2d6EPzsdhlmAADlOh9M6t4osO3bgm3/uIG6J1J827UVhhkAQJmiT1if9H+2NNHDRDY3UPfrwbpvGGYAAOXaEkzqLhXa/h8Cbb/fUN1/S6M92Q8AgCVM6t4rsO2rg20/21D90Rfq1htmAADluhpM6jYV2Pa9wbbvbaDuzcG6LxhiAADlyi+FRY5r/qnQ9ke3W1vdQN2XgwnxS4YZAEC5JoNJ3elC238v0PZ/NlBv9Mn0F4YYAEDZTgQTu8kC2x5dsnCk5nrz0pHfAvXmk/9WGmIAAGX7d1q6E96GFX0ZcGuNdeYT/X4J1PmoilcMLwCAsq0NJpTXCm1/5GXAX2usb2e/vMgvEE6lAwBogbdTe/fQfS7FXgacqqGu56s4FfysHkmGAQDaI7JDQ44tBbZ9T7Dt+4eoIy95ON5PciN1/ZwskwAAaJX7abRLDuoUfWL7Qeo9sc1PeWc7djpvO5efNm9PvRcH889/1U9u/xggcntWGVIAAO3xSjDRmyq0/b+kwRLWpiKvr95sOAEAtM+HwYRvX4Ft37TESfDj1NuXWSIMANBi0VPW1hTY9g+WIAnOSyjOVPFW6i2zAACgxXJC9ySQBN4stP3fBpPYvC74YBVnq7iUegdlPEi9J7zT+5//Ob84lw/buF7Fxf6f+WvqrSteY8gAAHTLzmBCebTFyfwNlxkAgLn8I5gQ7yiw7btbnMwDAFCIGyl2wMSyAtt+osXJPAAABVgTTCgvFtr+Wy1O5gEAKMDeYEJ8qMC2r2t5Mg8AQAHOBpPKjQW2/d0WJ/MAABTibiChvFNo2y+0OJkHAKAA0RPeThbY9rwm+FGLk3kAAArwfjAhniyw7dtbnMwDAFCIrwMJ5e9VLC+w7UdbnMwDAFCAvOQgcsLb1ULbH9k7udRkHgCAAkSXHHxUYNtfCLb9qssMAMBcPgsmlZsLbPu+FifzAAAU4vtAQnm/0LZPtTiZBwCgACtTb33tQgnl2ULb/6DFyTwAAAXYk2JPWPcV2PYtwbafc5kBAJjLqWBSuabAtn/a4mQeAIBC3AkklD8U2vbrLU7mAQAowIZgQnmkwLavSrG1zzdcZgAA5vJuMCHeWmDb9wbbftRlBgBgLhcCCeWjQtt+JpgQv+EyAwAwm3xc88NAQnmp0PbfC7T9Sb+fAADwJ7tT7AnrqQLb/lqw7ZddZgAA5nIlmFR+UWDbj7c4mQcAoAA7gglljpOFtT2frPcwtTeZBwBgif2lirsDJMQXCmv/sQHaft7lBgBgurxuOPIy2vTIe/1uLqT9BwZs+x/9PgMAMMZerOK9Kv53Ecnk08hLFPJ+vq9XMTHi9uf63qzimyHa/3UVk1UsNxwAALovrw8+30+AHw+RRM4XD1LvBLicaJ6r4uUG+jFVxc0UO41ukKfdt6u4mHo7VQAA0EHvNZQEzxe7GuhH021+21ABAAAAAAAAAAAAAAAAAAAAAAAAAAAAgHLkDcSb3qT8SeqdapRPIMpn3V9OvZOCTlaxr4pXq1jmUgAAsBTyEZP5qMmfU73HWC4mac7nyR+q4nmXBQCApTCResdknkjNnVMfTY7zGfabXBIAAJbK+iruDpjI/quKd6pYO6Os51LvSXReHnG6il8GKDMn5ytdDgAAlsKHAySu16tYMUDZk/0EOlL27So2uBwAAIza7gES4pcXUX5+ke7zYPn5ZbwXXRIAAEZpTzBZ/WnIeo4E68kv/q1xWQAAGJUDwUT1ZA11XQnWdc5lAQBgVM4Gk9TJGuramOLbvlk6AQDASNxMsS3SltdU36VgQvylSwMAQNNykht5Ynulxjr3BxPiX10eAACaFt1h4nCNda5Lze5qAQAAYcfT0qznjZ6Qt8clAgCgST8GktK7DdQbPR3vgEsEAEBT1gaT0jMN1B3dfu2wywQAQFOi+w83sWwhmhAfdJkAAGjKVCAhzTtQrGig7shWbzn2uUwAADRhWRUPAwnptYbqfxBMiHe5VAAANGFbMCH9uIG6J1J827UVLhUAAE04EkxINzdQ9+vBum+4TAAANOWHQEJ6v6G6/xZMiD9xmQAAaMLqYEJ6tqH6oy/Ura+xznxE9c7U21njdOrtcvHbAH8+n5h3sor/VPEk9fZR/kf/swQAoGX2BhPSvQ3UvTlY94VFlp9fFny13/bPq7hYxb056vguUN6aKr6ap523+j8DAECLRLdba+Lp5+VgQvxSsLytqbe0Ivfp3/12R1/Y+3SBsrfNk0xPj5OGFABAu0SSvH82UG/0yfQXA5R5cYAEeGZsn6fcfQMk13kJxTLDCgCgHaJLFo7UXO+m1Fuzu1C9d6pYOUC5+QlxXhv8Qv/PbazinSpuD5HEvr2I5HqToQUA0A7RHR621ljnhip+CdT5qIpXaqpzbT/pnauub+f4c2+mxT1tfrVl42BHWvyT9bbFRdMeAJjuaiCB+LXG+nb2y4usWa77VLprabADR17tJ+VPfyZ/VsfTwktMctuXS4glxABA+Z5LsXWxUzXU9XwVp4IJy6PUzBHNV1L8CXh+onw3PVtOsX/af9ualuZ4awmxhBgAqNmeYAKxf4g68pKH4+n/P2mdL35O9S2TmOnXeRLw6euH8///ftp/n5ylrJPz9GGbhFhCDAC0Q/SJ7Qep98T2+TT7i2cTqfe0eXs/ecw//1U/uR0kUcntWdVQXyfmqffrGT/7j2n/7fAc5a1If16C8XDIXx4kxBJiAGDEIi+2jSJyYrl5CRO+D+f4uchhIPmlu4NVvJXafSCHhBgAGDubljgpeZx6RyZvHlF/P0kL7wixetovCf9J43XinIQYABg7HyxBIpKXUJxJvaepEyPu73dp7vXDT3057d/vNETgv/4QQgghpkVnfBvscF4XnJcEnK3iUuodlPGg/4T3yYwnvjm5zIdtXO8/hct/5q+pt654KZ+25uR7rt00ni6LeG3avzsr/wEJsRBCiG4nxBNp/kMqnsaNjvR39zx9fL//Mz+mZ3suj9NSCZAQCyGEGMuEeHews0c70t/j8/Tx5f4T8Kf/fEjuAxJiIYQQ3U+ITwQ7u6Mj/b2V5j6BLz8t/0//n2/Ke0BCLIQQYjwS4luBjs48rKKt1qX5T+Cb/nLhdnkPSIiFEEJ0PyFeF+xoV7amOjhPH/PyiJ/S7IdzAADQUe8GE+KurKW9ME8fj/T/N+9AscnQAAAYDxeCCfHGDvQ1L/l4OEf/7qfeLhpPj4wGAGAM5ATxUSAZvtOR/m6bp49307Onw+sNDQCA8bA9xZ4On+xIf48E+vqlYQEAMD6OBhPiyY7094dAX60dBgAYIzcCCWJeQrC8A31dFejrZUMCAGB8vJBiT4evdqS/ewN9fd2w+K8daXz2TrzocgPAeNoXTBY+6kh/zyzQz9uGhIQYABgvU8FkYXNH+nt3gX5+bEhIiAGA8fIgkCjc70hfX04Lr5NeZ0hIiAGA8bElmCic60h/P1ygn1cMCQkxADBePg0mCvs60t/LC/TzHUNCQgwAjJfrwURhTQf6OlHFk3n6mP/bCkNCQgwAjI+8H+/vgSThRkf6u1syBADAdJH9eHMc7Uh/TyzQz/2GBADAeFloP96n8UZH+nsrWS4BAMA09wLJcE4Ul3Wgr+sW6OfXhgMAwHh5LcWeDl/uSH8PJrtLAAAwzfFgQnyqI/29kOY/jGO1IQEAMD5WVvEwmBB/0YH+Llugv9cMCQCA8XIsxfdlPd+B/m5boI8fGhIAAOPjQBr8sILdLe/zkQX69z+GBQBAt+UT2t6s4pu0+BO88i4Mk1Usb2H/f5inXzcNDwCA7prqJ3yR0+iikcu6nXqnur3Wgs9g1QL9+bthAgDQXX80HG+34DNY6DS+rYYJAAAAAAAAAAAAAAAAAAAAAAAAAAAAAAAAAAAAAAAAAAAAAAAAAAAAAAAAAAAAAAAAAAAAAAAAAAAAAAAAAAAAMLiJKn6v4o+OxYZ5+vz2COp/UsXjKh5Uca+Ky1VMVXGyin1VvFrFMsOPoB0dmZf7BuizeQrAyEx2MBm+s0CfX6viYhU/L/EvA/lm/E0Vh6p43lBkHuuqOFbF2f7YvdPSX2RfGqDP5ikAI/NlBxPiLwfof35CvquKE/0nRUt50z1XxSZDkgHG7u4qbrRkXj4asq/mKQCNuR24CeSnM9f6T6fer2JPFTv7T3tWVrE8/flrxTPBG8wH87RtWb/8Xf2fux4sc3KRn8X6Ku4OeIP8VxXvVLF2RlnP9Z9w5a9dT1fxywBlnuj3GyJWpN5T1EHGbZ7Pe1NvadHEAuUv74/n1VW83p+Pb6XeE9M8tr/rJ4oL1Xm5pv6apwDUauMCf+Ff6D+BmlhE2dEb1osDlpt//vsFkvcVQ3wmHw5wQ7w+YF2T/RtzpOzbaf510DDdVwOM21MN1J9/eX2ziqvz1HusxvrMUwBqcyjN/SRn4xDlbgreTH4eoo6zae4nX8PYPcCN9uVFJg6fB8u/t4hfGBhPp1P8K/9VDbdlrpfh9tRYh3kKQG0uzvKX++Eayn0/eCM5M2Q9sy2h+GTIMvcE2/7TkPUcGeCXhjWGKgs4FxxPF0fUno9nqfuFGss3TwGoRX4CMnPd38EGE+0mnhhtnqXMrUOWeSDY9pM1fE5XgnWdM1xZwDfBsXRoRO1ZMePvl3s1l2+eAlCLmfua1rW+LyfakbfA81rfOr66vTWtzIc1lHc2Nfvi3nQbU3w7KV/JMp/fguNo/QjbdGlavedrLts8BaAWR6f9JX6zxnK3p/hb7nXfGKdqKO9miq3DXN5A0lDXVnKMl7Up/gLYKE1f1/xRzWWbpwDU4kZDTzWia+4+qam+L1J9Sz7yzTPyJOhKjZ/X/uDn9WvLx9tE/1rNFm+ZjkPZm+LbhI3S9Lm5q8ZyzVMAavFCqneN3XTRvYK3NJCArxuyrOib64dr/LzWpWbfli/F8nn69YUpOZToDhNvjrhdh9Oz5VHLayzXPAWgFvvSs68U19VY7soUe3LzoMY6nz6FulVDWcfT0qwTjJ68tafFY05C3JzIYRJ5rk+MuF0n07NDMepkngJQi6n+X9zHay43uhXSVI11Pn06VsfXwT8G2n63gesRPcTkgISYGaJ7fn+zBG17ur7/q5rLNU8BqMX91HuSW/cb56eCN4z9DST3w34dHH0x6UwD1yO6rdPhFo85CXEz/pqGPyK9KRcaSBDNUwBq81IVbzRQ7p3gDWNtjXV+lnovsgz7dXB0X9Mmvg6N3mgPtnjMSYibEd39YKm2A1uW6l2qYZ4CULQNwZvFzULbP5VieyevaKDum8HPbp+EmGlyovkkNXtEunk6XvMUgCEdDN4sjhXY9vwU62Ea3d7JMz0Ifna7Wjw+JMT12xkcN6c70l/zFIDinQ/eLN4osO3bgm3/uIG6J1J8O6cVLR4fEuL6fZ5Gd1qbeToe8xSAIUSf3Dzp/2xpooeJbG6g7teDdd9o+RiRENfvX2m0ywfytor5EJDV5mln5ykAQ9gSvFlcKrT9PwTafr+huv+WRnuyn4S4G6K7LVxtYKyeNk87O08BGMHN4r0C27462PazDdUffVFnfcvHiIS4XtHdFj6qqb78dPjXtHRrZM1TAIp3NXiz2FRg2/cG2763gbo3B+u+0IExIiGu11Qa7fKBz/rl5aVRy8zTzs5TABYpv2wSOa75pxYnFrl/TaybvBy80b4kIWaanJBGdjyoa/nA/6RnxxafM087PU8BWKTJ1O6tn+4F2v7PBuqNPvHqSrIoIa5PdLeFupYPfJeWfscK8xSAop1I7d36KfpV6JGa681LR34L1JtP/lspIWaGT9Polg9M39kh7xIzYZ52ep4CsEj/Tkt3ctSwoi8Dbq2xznyi3y+BOh9V8UqHxomEuD7X02iWDxydUeZ587Tz8xSARYhu/XSt0PZHXgb8tcb6dqZnb+ovlMx07bQrCXE9VqXYmv3vF1l+/sU172Dx4yxl7jdPOz9PAViEt1N79+Z8LphYTNVQ1/NVnAp+Vo86epOVENcjuqb17/0xvrIfa1Jv7fH21DstMo+xPf0kNy81ONtPoueaE0/S0nzLY54CULzo1k9bCmz7nmDbh3kqlr9KPd6/eUbq+jl19+tXCXE9zqT4EcJ1xjfm6VjMUwAW4X4a7VeZdYo+Cfog9Z4E5adHs+2/ml8yyk+x8pO3yf7Pf9W/aQ6ScOT2rOrwWJEQ1+PuEiXEB8zTsZinACziqUrkBjJVaPt/SUuTWMy2vnrzGIwXCfHwXlyiMdrU/r7mKQCt92HwRrKvwLZvWuKbaz7k4PSY3WAlxKObc/lUufxi2O4q3kq95QTvVHGwindT7wj1Y/3PPY/Di2n+J8/fmacAMLvo6U1rCmz7B0twc81fzZ7pJygTYzheJMSjm3N/WWT5OYGe7QCMQ+YpAPxZvlE8Cdxcbhba/m+DN8e83jA/Vctv4F9KvQ3485G5j2f0P/9zfiEnb+Kf94i92P8zf0299YprDBkJ8Yjm3O0h69k6S5lrzVMA+LOdwRvV0RYnFjdcZglxQXYH59yJGuq6Na286+YpAMzuH8Gb844WJxZHx+Ra7khlvLQ0ijjV4usUPSJ9dw11fZ3+/+4N5ikAzOJGim1cv6zFicWOMbmWEuJ2uBXoX36iWse614tp+PXI5ikAnbYmeKO62OLEotRkXkI8ngnxumD/rtRU39O1uzfMUwCYXfTo2EMFtj2aWFwco+spIS7fwWD/DtdU32/98j4yTwFgdmeDN6uNBbb93RYn8xLi8U2ILwT7V8dxwhPTyttkngLA7CJHx95peWKxcYyup4S4bHlJwMNA3+7VVN/Tbdd+NE8BYHbRk6NOFppYPGpxMi8hHs+EeFuwb2drqm9/v7wj5ikAzO794M15ssC2b29xMt8F9iFenCPBcbu3xoQ07zP+F/MUAGb3deBG9Xs/+SnN0RYn8xLi8fVDau8R6eYpAJ2TnxxFTo66Wmj7I3snl5rMS4jH0+pgctil09rMUwCKFv0q86MC2/5CsO1XXWYJcUGiWxz+vSP9NU8BKN5nwZvV5gLbvq/FybyEeHxNBcft6x3pr3kKQPG+D9yo7rc8sdjsMkuIC3IvjddpbeYpAEVbmXrr9ka19VPdHrQ4mZcQj6dXgsnhhQ712TwFoGh7gjfnfQW2fUuw7edcZglxQQ6n8TqtzTwFoHinUnu3fvq0xcm8hHh8fRcct+s70l/zFIDi3QncqH4otO3X03jt4yohbr+JFFui1KXT2sxTAIq2IXijOlJg21cFE4sbLrOEuCCTwTnXlc/NPAWgeO8Gb85bC2x7dB/Xoy6zhLggX6TxOq3NPAWgeBdSbOunEp0J3mjfcJklxAW5HRiz+dTIiY701zwFoGh5f9OHgRvVpULbH9nH9Unqzj6uEuL22xRMDr/tUJ/NUwCKtjt4cz5VYNtfC7b9ssssIS7IR8Fx+3FH+mueAlC8K6m9L/ccb3EyLyEeXz8Gx+2ujvTXPAWgaDuCN6ocJwtrez5Z72Earzf1JcTtt22AObejA/01TwEo2l+quDvAzbm042OPDdD28y63hLgAeX3sjQHG7d4O9Nk8BaBYed1w5CWX6ZH3EN1cSPsPDNj2P/p9RkK8lMnwVwOO2X9X8XyL+2yeAlCcF6t4r4r/XcRN6mnkrz7zPqGvp9FvB5Xre7OKb4Zo/9ept6/rcsNBQjzCRPitKm4ucszmX1w/KeiXUfMUgFbJ6w/P9xPgx0PcnOaLB6n3FXC+gZ2r4uUG+jHVTyZ+r7Hduay8D+zF1HsDHglxnTb158PV1NtKrK5x+7g/F/K4/bKwPpunABTpvYaS4FG/Fd90m982VCTEDfwy2vS4fVBYn81TAAAJMQAAEmIJMQAAEmIJMQAA45sQP54jjvt4oH3+D1ww1VeN15rFAAABOHRFWHRNYXRoTUwAPG1hdGggeG1sbnM9Imh0dHA6Ly93d3cudzMub3JnLzE5OTgvTWF0aC9NYXRoTUwiPjxtc3R5bGUgbWF0aHNpemU9IjE2cHgiPjxtaT5QPC9taT48bWk+cjwvbWk+PG1vPiYjeEEwOzwvbW8+PG1vPj08L21vPjxtbz4mI3hBMDs8L21vPjxtbz4mI3hBMDs8L21vPjxtZnJhYz48bXJvdz48bWk+VDwvbWk+PG1pPlA8L21pPjxtbz4mI3hBMDs8L21vPjwvbXJvdz48bXJvdz48bWk+VDwvbWk+PG1pPlA8L21pPjxtbz4rPC9tbz48bWk+RjwvbWk+PG1pPlA8L21pPjwvbXJvdz48L21mcmFjPjxtbz4mI3hBMDs8L21vPjwvbXN0eWxlPjwvbWF0aD6um8yPAAAAAElFTkSuQmCC\&quot;,\&quot;slideId\&quot;:276,\&quot;accessibleText\&quot;:\&quot;P r space equals space space fraction numerator T P space over denominator T P plus F P end fraction space\&quot;,\&quot;imageHeight\&quot;:24.756756756756758},{\&quot;mathml\&quot;:\&quot;&lt;math style=\\\&quot;font-family:stix;font-size:16px;\\\&quot; xmlns=\\\&quot;http://www.w3.org/1998/Math/MathML\\\&quot;&gt;&lt;mstyle mathsize=\\\&quot;16px\\\&quot;&gt;&lt;mi&gt;R&lt;/mi&gt;&lt;mi&gt;e&lt;/mi&gt;&lt;mo&gt;&amp;#xA0;&lt;/mo&gt;&lt;mo&gt;=&lt;/mo&gt;&lt;mfrac&gt;&lt;mrow&gt;&lt;mi&gt;T&lt;/mi&gt;&lt;mi&gt;P&lt;/mi&gt;&lt;/mrow&gt;&lt;mrow&gt;&lt;mi&gt;T&lt;/mi&gt;&lt;mi&gt;P&lt;/mi&gt;&lt;mo&gt;+&lt;/mo&gt;&lt;mi&gt;F&lt;/mi&gt;&lt;mi&gt;N&lt;/mi&gt;&lt;mo&gt;&amp;#xA0;&lt;/mo&gt;&lt;/mrow&gt;&lt;/mfrac&gt;&lt;/mstyle&gt;&lt;/math&gt;\&quot;,\&quot;base64Image\&quot;:\&quot;iVBORw0KGgoAAAANSUhEUgAAAp8AAADjCAYAAADDl3+bAAAACXBIWXMAAA7EAAAOxAGVKw4bAAAABGJhU0UAAACII0eZjAAAH4lJREFUeNrt3X+EVOsfwPGPtVaSSJKsK5KsJJeV5EpiJclaS7JyJZEkSSJJkkSSrJXIylpZS9ZKckWSrCtxrbWSxMpKkiVZa2XF/Z7ne85q7nRm5nPmPM85z5l5v/j8cb/f7XmeM/PMnM885/khAgBAMq1B/Aji3waLzVWu+c8M6l8K4nsQ80F8CeJpEKNB3A2iL4gdQbTQ/QAAQLPpacDEc6bGNf8RxHgQszkn3iZBfRLEySDW0RUBAEAzuNeAyee9BNdvRn4PBDEg4UhlnonoSBAddEkAANDI3isSIzM6+DKI4SBOB9EbxP4gtgWxKog2+fUR8pAy6TpbpW0tUfkHor+bUJbZU+drsTGIzwmTxjdBHA1iQ1lZKyUcYTWP2O8H8SlBmQPRdQMAADSULTWSoLEguiUcHUxKm8RtTViu+ftXNRLlFSlek3MJksSJhHX1RMmqpmzzo2AzXRQAADSSkxUSn6dRYlqvDmWCNZuijuEKZb5M+Zp0J0g+t9dRvhnNva0s/0sdyTkAAIC3xmMSnvMWyj2tTK6GUtYT9xj+csoye5Vt/5CynqsJEvS1dFUAAFB0ZgRuqSzROe4wqY2L3pT1dMaUuStlmceUbb9r4XV6pqxrhO4KAACKrqsswblpManVrBo3czNXW6jvXUmZCxbKGxa3i5pKbRH9Vk88fgcAAIV2oySxmbJY7l5lMvXSUn2lyeKohfKmRLctUpul9j8W+9tHAQAAeGdS3IyqaecyXrZU3x2xN23AJJSakchnFl+vI8rX6ytdFgAAFNV6sTt3sZR2L86dDpLd9pRlaVe6n7f4erWL29X1AAAAueuTn4+P2y2WazZG14wczlusc3nk852Fsvoln/mX2pOVeum6AACgiEajZKbfcrnabYpGLdZ5X36eCpTWtKLtnx28H9oN+Y/RdQEAQBHNSThCudFyuYPKJOqIg0T6YMpyNkg2e5PG0W65dJ6uCwAAisicyb7PQbkzyiRqg8U6r0m4GKc1ZTna/T1dPPrWJp/H6boAAAChzcoEasrT9o+Kbm/SFQ7qnlK+dn10MwAAgNBxZQJ108O2m43xFyS7vUnLzStfuwN0MwAAgNBDZQK1z8O271a2/aKDultFv9XSCroZAACAfuRwKfpb32g3xu90UPceZd2TdDMAAIDQTmUC9djT9r9WtH3OUd2XJNsToQAAAApPm0Cd8rDta5RtH3ZUv3ax0Ua6GQAAQOiFMoHq8LDth5VtP+yg7k5l3WN0MQAAgJBZMKM5UvODp+3XbrG0xkHdT5XJ5za6GQAAQKhHmUDd97T9XxRt/9tBvdoR1zt0MQAAgJ8GlElUj4dt1z72vmq5XjP94JuiXnNi1Cq6GAAAwE9vJb+TgdLSLpTaZbFOcxLUJ0Wdi0H8TvcCAAD4aYMyeXvpafs1C6W+Wqxvf1SeJlnnNCMAAIAyf0px96hcKbqFUqMW6loXxKDytVok8QQAAIinWSluYqeHbe9Vtv1IijrMY/P+KKHU1DUrPGoHAACoaE6yfWxtk3Yk8qyEI5Fm9DLuaFCz1ZQZRd0r4aIq8/cPokTy3wRh2rOaLgUAABDvd2VSNepp+z9JsuTQVZj5sJ10JwAAgOrOKZOrPg/b3pFzwvldwn1PSToBAACUtKfzrPWw7WdzSDjNY/ihIA5J+KgeAAAASiZ5WlIkXFOetv8vZcJo5nEeD2I4iMcSbvo+L+HIZen1m/82i4rMxvETQYxH/+aMhPNA19JlAAAA6rdfmbzdKHDiPMnbDAAA4IdbyuSzy8O2dxc4cQYAAGhKk6LbLL3Fw7Zrz6Lv4m0GAADI31pl8jbuafvfFThxBgAAaDqHlcnnSQ/b3l7wxBkAAKDpDCsTuC0etv1EgRNnAACApvRZkbzNeNr2sQInzgAAAE1HezLQXQ/bbuZwLhY4cQYAAGg6p5XJZ4+Hbd9b4MQZAACgKT1SJG8/gmjzsO03Cpw4AwAANB3z2FpzMtALT9uv2ZvU18QZAACg6WgfW1/wsO3rlW1/wdsMAADgh2vKBK7Tw7b3FThxBgAAaEqvFMnbnKdtHy1w4gwAANB0Vkk4H7JW8jbsafvnC5w4AwAANJ1e0Y0c9nnY9p3Kto/wNgMAAPhhUJnArfWw7VcKnDgDAAA0pRlF8vba07ZPFDhxBgAAaDqblcnbVQ/bvlp0c1UneZsBAAD8cEKZfO7ysO2HlW2/wdsMAADghzFF8rboaduHlMnnPt5mAACA/JkjNRcUydtjT9v/RdH2peg6AQAAkLNu0Y0cDnrY9j+UbX/K2wwAAOCHZ8oE7o6Hbe8vcOIMAADQdLqUyZuJu5613ZzItCDFTZwBAACaym9BfE6QfI551v6bCdr+kLcbAAAgP2aep2ahTmmYvTQ7PWn/sYRt/ze6ZgAAAGRkaxCngvinjsRtOcxjbrNf5p4gWjNuv6nvYBBPUrT/URA9QbTRHQAAAOwy8zkfRsnm9xQJW7WYl/DkIJPUjQSx3cF1jAYxJbpTjJKM4r4PYlzCFfMAAABI6ZSjhLNaHHBwHa7b/CddBQAAAAAAAAAAAAAAAAAAAAAAAAAAAAAAoNGk2Zw3yf5pZk+5xSC+BvFCwn3azFFoh4LYzNsAAADQHC5GyeCiZL//W2l8DOJeELt5SwAAAJrDWglHIidyTkSnhU1+AQAAmsqdOpLGv6OkcWMQLVE5LVFSa065uBD9jbY8c3zaNt4KAACAxrdSwjN6tYni5QRldwTxWFmumSt6lLcDAACg8T0S/YhnPfqCWFLWcYa3AwAAgOTTxNkUdewX/ehqN28JAABA43qrTAo7UtZzRVnPnITzRwEAANBgWiXcn7NWQjhrqa5ZZQJ6i7cGAACg8exVJoP3LdV3UVnfQhBtvD0AAACN5ZIyGeyxVN8W0c/97OHtAQAAaCzPRHds5kqLdS4ok89+3h4AAIDGYeZgarZAeplDwmtijLcIAACgcXSL/Y3lNcaV9T7hLQIAAGgcA8okcCfJJwAAANJ6p0gAvzqo94ky+RznLQIAAGgM7coEcNRB3R+Udd/lbQIAAGgMx5UJ4BHL9Wo3tTdxiLcJAACgMYwpE0Dbx1xqz3j/IRyxCQAA0BBaRLfX5pSDugeVyedT3iYAAIDGsFuZAN6wXO+aIBaVdXfxNgEAADSGqzklgLeU9f6d42tjFmL1BTEk4eirWe3/XcLN+E3i/FHCKQung1hHVwIAAKjtlSIBNIlWi8U6zV6hmoVG5m+2Zvx6mCTyvITTDP5NECYpvUR3AgAAqGy1Mgm0ucfmhiA+KRO68xm+FpuCuCe/HjFqjhM1o5/LC57aJNwdYL5Cm+/RrQAAAOIdViaBJy3Vt1H0+3qOZPQamKTydkwSPhPEnir/7kyVtu+jawEAAPxqSJkIbrJQlzk7fk5Z31hG12/2Dv1Sof5VNf7t+irtf0jXAgAA+NVnRSI4k7KOLaI/v93EtQyu20w3GKlQ/50E5VS6hvkG6R9dkmzea5GD41sBAHCsQ9wda2kWJx0U/bntJj5KNlsqmWT4nYXEs1ryuUTySfIJAAD+66zypmzmQ5q5j20VyjFHZJoV6T1BXI5u4tr9O5dHCa8EsTKDazZ7mn6t0I5HCctql+q7A5B8knwCAIAST+u4QS9FyaKJBfl1ZXiSmI4S4FUZXe/+KknxmzraUW2x1iTJJ8knAAD4qTVl4lhPmNXkE0FclPCRf5b2V7lesz/nljrKHKtyrQMknySfAADgpwMZ3dCfB3FdwpXurTld6y6pPg2gnr1E26X6/qi7ST5JPgEAwE/9onvEbhYNmQ3Wj0k499NszWS2EdKcimSiN+frNPuKVtveaarOcgcclEnySfIJAEDDeiu6UctKzOIgzaKiJzleo2njmxrt66yj3G1SfdSzi+6FGv4lCIIgCE8iExuUjblQo5z7opvnuT6nG3ytDfTrOUHJrPifrlLmffIqkHwSBEEQJJ//dUzZmB01yvnDUhLrwiFFUry5jnKHq5T5TxAryKtA8kkQBEGQfP7XqKIhX5VlzSjKepvxjX2N1D65abSOcq9WKe99jiO8IPkkCIIgCG+TT3Py0LyiIdrk7JLywnZleGMfULQn6VzP61XKekPiCZJPgiAIguQz3i5lQ44oy/tNqi++WY7BjG7qHYr2vEpQnnmM/qBKWeZUpFXkUiD5JAiCIEg+411RNqQ9QZmak5LMyvi2DK5vXNGW48qyOqXyanlzutNpcigAAIDqJhTJ2ZuEZR4SXUJ7LINRT83epbUWBa2VcB/UH1VGOzfSlQAAAKpbJbpH5EmPhjTzSOcU5b5wfH13FW14UOXfbwrillTev9Q8rt9NNwIAANDpFd0I5cE6yu5Xlr3J0bW1iW7T+31l/86sjD8WJcaV/s1fJJ0AAADJaTaFN4+l6zmDfbsy+bzq6NqOKur+FP2teTxv5ms+k8ojwTNRW3m8DgAAUKdPigTteYrypxTlf3R0bY+Udc9K9U3iTcLZSVcBAABIR7MYJ+1pRKeVddg++9zMOV2SZNsKfA/iZRB3JJyOsJouAgAAYM8ZZVK2I0Uda5RJ4Ijla9ujqPNbEGeD6AliS5SworYuaZ59zsZ5uwEAsOex4ub71UI9mqM7TYJqc6TxrKLOe3QBkk+STwAAstEquhHJUQt1aZOVUxavT5Pw9tINSD5JPgEAyMZ+5c33qKX6Pirq+sfi9b1U1NdBNyD5JPkEACAbt8X+kZrVXFPWt81Sfd8UdbXSDUg+ST4BAMjGtNg/UrOazcqb/W1L9X1X1AWST5JPAAAysEF54x2wXK/mUbg5ktPGqnPNkaEg+ST5BAAgA8fE3ZGaNuq1sRCIkU8AAABPaFaCm5FD23MitWetP7FQl2bO53pHr+/aILrpZgAAAKF5RWL2t6O6B5WJb9rE8Inks9XS1iA+ROXvoasBAIBmpzn5x8QdR/XvEvdHehq3FHXct3xt3SWJ/QthNT0AAID0K5O/ww7b8FZR/6ykW3i0V3SnKm2wdE3XS8qdFM6FBwAA+P9I3Jzks9io1AVlG06krGdW3J/gZPZBnSgpz2xhtY6uBgAAoDvvfDl6HLbDzOfUbIX0KYhVGVzvpTrLPyn/Xdj0msQTAAAgtDGIrwmSzyuO2/NY2Y57Keowj+2nlfUMS7hKXcM80p8s+/ePUybKAAAADcOcLvRBkm2u/UXsHa0ZpydBWy6kvHZt0r0g4cb6B8sSybYo4bwQk8z+kPSLowAAABpCRxA3RLfhelyYpO1yVI5tZlRyLkFbHgaxqc66dkqyUV9tmNHP7XQzAADQzEwyZI4E/Gw50TKbwz8LYsRiW2/X0Y6pqA2nE9Zlph28tvRavA/iKF0NAABA5IC4P+/alq2S/ZnbJml8V0d9ZlumRxLu5dlCNwMAAEASOyScUmCS2I8Sjux+j8KsYJ+O/r9rEs4BZcN4AAAAAAAAAAAAAAAAAAAAAAAAAAAAAAAAAAAAAAAAAAAAAAAAAAAAAAAAAAAAAAAAAAAAAAAAAAAAAAAAAAAAAAAAAAAAAAAAAAAAAAAAAAAAAAAAAACKrDWIH0H822Cxuco1/5lB/UtBfA9iPogvQTwNYjSIu0H0BbEjiBa6H5S6GuRz2VfjOg+kLH82g/eizfJrMk73BtBsehow8Zypcc1/RF/4szkn3iZBfRLEySDW0RVRRXsQN4MYjvruTEF/NG6rcZ3bg3hQ8vmsp46DGfxgNz8k/wpiwcJ31Xm6N4Bmc68Bk897CW8kZrRlQMKRyjwT0ZEgOuiSSNB3u4OYLMjncrGOa9wSxO2EifbTjN+HjUGck/AJh6Z9b4M4FcQGujCAZvVe8WVpvvhfRqMup4PoDWJ/NIqxSsLHUOWPkIeUX8Rnq7StJSr/QPR3E8oye1LcRD4nvKG+CeJozI1kpYQjrOYx4/0gPiUocyC6bkBjhSQfJTSf58MSTk9prVF+W9Sf1wSxJ/o8HpJwxN707efRjyeXSeGOBMldrWk3rqxXfH/cEqbbAGhyW2p8UY5FIyutdZStTeK2JizX/P2rGonyihSvybkEN7iJhHX1RMmqpuz3Od1AUUwPEvTbQQf1m4TKPO5+UaXemynrMD92F5XXeCun96Ha98cw3RQAwpGLSiMUW1KU2yHuFwcMVxnRSaM7wU18e5036dvK8r/UkZyjOd0X/fSO1Y7bUmlBX6+Fss8rr/OrhCO2Wau0YMosPFxLNwWAcFJ/+Zekjcnvp5U3iKGU9cQ9hr+cssxeZds/pKznaoIEnZsWahkRv1ZWX4ype72Fcs2Pt4/Kaz2Rw/tQaVeC63RRAAi/xMvnaR13mNS6GAnpjClzV8oyjynbftfC6/RMWdcI3RU1PFH2pZMZtWdF2ffLF4tlv1Ve62QO78P+Cm3ZRBcFgF9/od+0VK5JajWrxs3cTBuP/96VlLlgobxhcbuoqdQW0a/i5fE7qvmm7EcbM2zT45J6H1oqs12SLazamfH70Cfxc8MBAIEbJV+OUxbL3Sv61bY2lCaLoxbKmxLdvDlb88kei/3to9BcNoh+EVuWSuehXrBU5vGEyWfWi3zuxrThFF0UAEKlewPaHFXTzmW8bKm+O2Jv2oBJKDUjkc8svl5HRL+Aoshao/cqLg7xcUzlsOi38MpS6WfzgKUyxyT5/rlZHuAwHdOGdrooAIQT/23OXSyl3YvT1uOwqxa/5LUr3W2eSJLkMeL2Ave5akcS3uEjmYp2pfvBjNu1vDL9h9h5UmCm9JRvtaTZeuliRtcbNwL9mu4JAKG+klEBm7/KV4lu5HDewejKOwtl9Us+8y+1Jyv1FrjPkXy6oznAwHzWWzNu1/Ij6DeWyiuf0jOr/MzOZnS9cU8xLtM9ASA0Gn0x9lsuV7tN0ajFOpdHfWw8UpxWtP2zg/dDuyH/MZJPlNHuqfskh7Ytz8d+YKm8W/LrVm3a689i1Hc0pt5OuigAhOYkHKG0vfJ1UHkjOOLgCz/tzUW7aGPIwfuh3XLpfIH7HMmnG2ck/TG2roxZ/tFUvhhw+UnAc8l2nnYl3zL4oQoAhWWOqdvnoNwZ5Y1wg8U6r0m4GCftI0Xt/p4uHn1rk8/jBe5zJJ9uaHdLyGurrhax87i//Meh+fG8Jvr/Dkr+573vyOiHKgCgxGblDWDK0/aPim5v0hUO6p5SvnZ9JJ8oYZK6JfFnzqNL5T8OyxfyzEq+571fEjd7AQMAqtDuv3fTw7ab0ZkFyW5v0nLzytfuQIH7B8mnffuV/eZ+A1xr+Y/D8uMqNWe+z4u7897LH/0vST5nywNAU3movBHu87Dtu5Vtd7FlS6vot1paUeD+QfJp323J7jQu334cdpX9zWrRjQKfcPQZLt/l4xndEwCyvzlU2u6lxcP2azfGd7FydY/4e041yaff3ki2U0XMVmpmQ/s1Of84/F7he+Su5DPtp0f8WOAFAE1lpzKBeuxp+18r2j7nqO5Lku2JUCSfjUG7O8MLB30168f415XfI9uVr8kuy+0biKmjgy4KAG5pEygfzzheI/meEa1dbLSx4H2E5NMu7e4Mts5UN6OeXyWfucf/lF3TmSp/O5HDZ/ldWfkzdE8AcO+F8kbo42iA9lzsww7q7lTWPdYAfYTk065RyXaqyLWoPDO9JsupM+sl2bZRfZLtee9xx+MO0D0BwK24yfZx8aHAN/HSPQVteqpMILaRfKKESf40OyTYmiqySX4eATuS8bWWJ5OfFa/NR8luGkvcLh/76aIA4FaPFHu7ly+Ktv/toF7tiGujJGYkn/Zod2ew9Xi5dBuhrFfOj9ZxTVcUr81HR+3zdVElADSUASnudi/ax95XLddrph98U9Rr5o6tIvlEHcmVrakiV8sSq9aMr3W+jmtaJ7ptl9IeyRs3Aj1O9wQA995KficDpaVdKGVzdaw5CeqTos7FIH5voH5C8mnPhGQzVeRGWZkPM77OuF001ir/7bDiNXruoH0n6J4A4JZ2u5eXnrZfs1Dqq8X69svPFcO1EocDDdZXSD7tWC26Odav6izf/Eg0K+mnY8o8kvG1lo/wJtnrdofyu2mLxfaZaKeLAoBbf0px96hcqbyJj1qoyzwGHFS+VosNmHiSfNqjnSt8Perjq6IwI4ZmruheCU8ZM32sN0oozaP14ShhrfSZWJLsn16U77+b9GjefxSv0+0U7Xsp7jewBwCU0W73stPDtvcq255mtMc8Nu+PEkpNXbPSWI/aST7tGxL9caw240nG17la0h/Nq9kLtd7z3uN+vF6newKAe3OS7WNrm7QjkeaYPDNKZEYv41axtkY3IjOi1BP9/YMokUxycx+MbriNiuTTjs85JZ/HMr7O8hHeelaRm8+mZjeLeuZpxv143UP3BAC3flfetEY9bf8nyecmHjcftrMJ+gvJZ3pbc+qjrva5rab8qUq9I69Xxc157+U/XhfongDg3jnljavPw7Z35Jxwmg277zdJ0knymf1nzpxGZBa3dQdxSMKpI0cl3BDdjPKZY25vRq+76Ydme6BqI6rPc7jW8hHLc3WW85vo5nb/kbDcmYL8yAaAhqI9nWeth20/m0PCaR7DD0XJQGsT9heSz+w+c7/VWX63xD+mPpnxdcatVE9zytdDxWv2IEF5myX/nQAAoOmY5EmzibOvqz//Ut7EzTxOM1pkVgI/jkY7zAKF72XXb/7bLCoyG8ebPRjHo39zRsJ5oGvpMiSfGX3m3qesZ1dMmRsyvtby/XfTHhOqOREqyXnvJ+TXaQl8xgHAsf3K5O1GgW/ik7zNJJ8e6VZ+5gYs1PWupLyJHK61fAujBxbKnBZ7W8KNlf27CbonALh3S3kj7CrwTfxGk7yXXeLHwqssYrDA75P2GNtuC3U9kv/u9pAlsydp+RxNG/PGT4qd897NivtF8X8fYwBoOJOi2yy9xcO2a2/iXU3yXpJ8FsM70T06tjGfeFzSzx+tV9wm+jYe+5uR93nFa9hTo5y4R/g7uCUAgFtrlTf68QLfxH1NnEk+mzP5bFde3zNL9S3Pic5j6kn5JvrTFsvWPLGptbK/fOumL9wSACCfkYm4OOlh27U38fEmej9JPv13XHl95y3V9y0q70IO11q+5VO/xbI3Svrz3l+V/e0QtwQAcG/Ywhd4Xk4UOHEm+Wze5HNMeX02jmZtLSmvI+PrjDu44qDlOjQ7XVQ67z1uPmqPAAAyH5mIi5mC38S3NNH7SfLpNzP9Y0FxbbYe/y5vtTSdw7WeFzdzWEvtVbyW5vVeEfNvy5/6/KjwdwAAi7QnA9319Ca+WODEmeSzOZPP3cprG7ZU35GovKs5XOsLcTOHtZxm3nfcee/3Jf+TnwCg6ZxW3gh9fBS1V4qbODcC9vmsz1Vlvz1s8Uea2cc361XuK+XXR9qu5pxqTjiLOyDjk9g58hMAkMAjxZf2jyjR8M2NAifOJJ/N67UU9xjbJHpjrqnTUV1m7qZmKkPpee9xT3066J4A4JYZEdGcDPTC0/Zr9ib1NXEm+WxOa5SJZyOcxjVYdk1fHden2e93pOTvy5/6zNA9AcA97WPrCx62fb2y7S94m0k+PaLd1ux6A1xr+SPtUcf1aeavL0XfHUb5U58BuicAuHdNeSPs9LDtfQVOnEk+m9eost/uKfh1xiWCRzKo97noznuPe+pzgO4JAO69UnxRzxX8Jt7J20zy6ZEv0hyncZ2Lua72DOo9KLrz3st3hFiS5jkBDQByE7e5ssvtXmzTnOk8x9tM8umR35U/mMYa4FrLRyDfZFj3rOhWvpf+92O6JwC416u8EfZ52PadyraP8DaTfHrkvDTHaVxtMT9sBzx8nZv1BDQAyM2gFHe7lysFTpxJPpvXc2W/3Vjw6zwUc03dGdZvvrOWJFny+RvdEwDcm1F8Ib/2tO0T0hz7JJJ8Ng5zpKRmmksjbPfzQNwfqVnL3QSJ5xTdEwDc26z8Ur7qYdtXK2/ik7zNJJ8e6VF+5or+uplFO98k/+3OtidIPm/QPQHAvRPKL+VdHrZdu08iNxSST5/ckeY4jWufxG9tlAftE5I9dE8AcG9MdNu9+GhIeUPZx9tM8umR96LbAL214Nc55NFnUbMXsDmSky2WAMCxFtGdgezr1iOafRLZs4/k0yeak3dM/FXw61wZ/Wgtv668jrc13wEfa7zmo3RPAHCvW3kjHPSw7X8o2/6Ut5nk0yMXlP32YsGv81TMNc3n3KZaO2McoXsCgHvPpLgLH/oLnDiTfDavaWW/LfLxjmaUMW5qwauc27VOKi9QNP87O2IAgGNdol8BeteztpsTmRakOVYMk3w2jt0JPnNdBb7O0xWuacKDtj2o0LZXdE8AcMtsovw5wY3QtyP+biZo+0PebpJPD5jRwMkE/fZwQa/TbIpf6bjbJclvzueyHRXadoUuCgDumHmemoU65Y+kOj1p/zFJflxeN287yWfOieeDhH32rYSPiYuWeNY6S92HvhD3I2AnH2EAsGurhAsA/qkjcSvdhsTsl2n2wct6CxhT38EgnqRo/yMJ901sozuQfGaYdJrjJafq7LPmR+Jlj374VdIetVM7FcY8fu+V/LaSOhbzOgMAUjLzxR5Gyeb3FAlbtZiPRhBMUjci4Skito1GN+4fFtttyjKLIcYlXDEPkk+bOqLPgznJZ8liv/0efRZMv73nybU+EN2epdU+ix+iazqX8Y/Z0qc/Q3x8ASC9U44SzqxX57pu8590FZJPBz/8XPfbeU+u1eYP2ycZt/2aNM5JUgAAkHwKj93hN7PocjGKFbwcAACQfAIAAAAknwAAAPAj+fxeIfp5eYDG8T+ZrHKne2i4TAAAAQt0RVh0TWF0aE1MADxtYXRoIHhtbG5zPSJodHRwOi8vd3d3LnczLm9yZy8xOTk4L01hdGgvTWF0aE1MIj48bXN0eWxlIG1hdGhzaXplPSIxNnB4Ij48bWk+UjwvbWk+PG1pPmU8L21pPjxtbz4mI3hBMDs8L21vPjxtbz49PC9tbz48bWZyYWM+PG1yb3c+PG1pPlQ8L21pPjxtaT5QPC9taT48L21yb3c+PG1yb3c+PG1pPlQ8L21pPjxtaT5QPC9taT48bW8+KzwvbW8+PG1pPkY8L21pPjxtaT5OPC9taT48bW8+JiN4QTA7PC9tbz48L21yb3c+PC9tZnJhYz48L21zdHlsZT48L21hdGg+OVSf/AAAAABJRU5ErkJggg==\&quot;,\&quot;slideId\&quot;:276,\&quot;accessibleText\&quot;:\&quot;R e space equals fraction numerator T P over denominator T P plus F N space end fraction\&quot;,\&quot;imageHeight\&quot;:24.54054054054054},{\&quot;mathml\&quot;:\&quot;&lt;math style=\\\&quot;font-family:stix;font-size:16px;\\\&quot; xmlns=\\\&quot;http://www.w3.org/1998/Math/MathML\\\&quot;&gt;&lt;mstyle mathsize=\\\&quot;16px\\\&quot;&gt;&lt;mi&gt;A&lt;/mi&gt;&lt;mi&gt;P&lt;/mi&gt;&lt;mo&gt;&amp;#xA0;&lt;/mo&gt;&lt;mo&gt;=&lt;/mo&gt;&lt;mo&gt;&amp;#xA0;&lt;/mo&gt;&lt;msubsup&gt;&lt;mo&gt;&amp;#x222B;&lt;/mo&gt;&lt;mn&gt;0&lt;/mn&gt;&lt;mn&gt;1&lt;/mn&gt;&lt;/msubsup&gt;&lt;mi&gt;P&lt;/mi&gt;&lt;mi&gt;r&lt;/mi&gt;&lt;mo&gt;(&lt;/mo&gt;&lt;mi&gt;R&lt;/mi&gt;&lt;mi&gt;e&lt;/mi&gt;&lt;mo&gt;)&lt;/mo&gt;&lt;mo&gt;&amp;#xA0;&lt;/mo&gt;&lt;mi&gt;d&lt;/mi&gt;&lt;mi&gt;R&lt;/mi&gt;&lt;mi&gt;e&lt;/mi&gt;&lt;/mstyle&gt;&lt;/math&gt;\&quot;,\&quot;base64Image\&quot;:\&quot;iVBORw0KGgoAAAANSUhEUgAAA98AAAEsCAYAAADaagAuAAAACXBIWXMAAA7EAAAOxAGVKw4bAAAABGJhU0UAAAC3lSG0sQAALBdJREFUeNrt3Q/IFlW+OPCDvIiIxEobrriLEhISIkIb3XBDBQkJEZGNftJGRktEREQIFiUWEhvd6EYbXUIiQkKoaKOVCiQkIiJ2aaMb3WiJEAkJocLCpIT7m7Pv826Pr88zc2aemefffD5wuN1V5zxz5pyZ+c75FwIAtMtlWVqiGAAAAKB+F2fpqSydy9JNigMAAADqM5OlvVn6Nkv/10mCbwAAAKjJzix90RV0C74BAACgJldk6d0eQbfgGwAAAAa0IkvP5QTdgm8AAACoaFGW9mfpTELgLfgGAACAkm7J0pdZOpylzVlakKXVWfpM8A0AAACDeyZLr2Tp8h5/doPgGwAAAAZ3cc6fLRV8AwAAQPME3wAAACD4BgAAAME3AAAAIPgGAAAAwTcAAAAIvgEAAADBNwAAAAi+AQAAYL5VWdqWpT1Z+nOWDmfpaJaOddJfsnSw8+dbsrRE8A0AAAD5FmVpRyfI/t+cwLRf+qkTkG8SfAMAAMD51ofZHuxvKgTc/VIMwn8t+AYAAKDtVofZXu6fagy6u9OpMDtsXfANAABAKz2YpR8aCrq7U+xNXyv4BgAAoE3WZOmdIQTd3SnmNyP4BgAAoA1+F2aHgpcJnOPCa3Mrmu/O0gNZOlEhAN8k+AYAAGDa3RvKze1+L8zO1+7VY72jQvD9n4JvAAAAptmfQ7ntwm4vON7dFYLvY4JvAAAAptWfSgTI34Xi1cnj9mFlh64LvgEAAJhafwzpQ81/Sgi84xD090K1RdeOCr4BAACYNr8P5eZ470k4ZpXh5nPpkOAbAACAaRL31f4ulOuVLtoKbEmY3bO7avC9Z0zLSvANAABAaTFI/mcot8Da+oTjbguD7fX9a8E3AAAA0+KlkkHxnxOP+58DBN7Hxri8BN8AAACU8v9KBsWx1zu1R/qNAYLv3wu+AQAAmAarQvktwA6WOP7RMF0LrQm+AQAAKO1whcB4TYnj/7nC8f+RpV8KvgEAAJgGvwvlthWrsu/2ppJ5HJuAwFvwDQAAQLK/hfK90r+rkM9/JRw3bnF2b5hddX0SCL4BAAAo9PsKgXfcimymYn5bsvRc5xjfdQXcsSf9gTC+W4oJvgEAAKhkJpTb03suPaDoBN8AAACk+UOFwDvO2/6lohN8AwAAkOZYheD7DcUm+AYAACDNplBt3+0/KDrBNwAAAGmq9HqfCtUXWhN8AwAA0CprQ7Ve78OKTvANAABAmpT9tg05L7ZA8A0AAEAvi8LP+2uXTVY5P9+ynLK6WfEAAAC0V5XtxWL6m6K7wA055fWY4gEAAGivdyoG339SdBd4O6e8PlU8AAAA7fTrLP1UMfheo/jO82hCmT0dZueFAwAA0CIPVAy8/9nycrs6S9dmaUeWHsnSFyXKLv7dOAR9Z+cY12RpiaoIAAAwvf5RMfg+2OIyu7himeWlp1RFAACA6bRmgGDRFmMAAACQoOqQ8x+y9CvFBwAAAMX+VjH4PqroAAAAoNggq5w/oPgAAACg2B9D9fnemxQfAAAAFHupYuD9XZYWKT4AAAAoVmZf6u70F0UHAAAAxdaG6kPO9yg+AAAAKHbnAMH37xQfAAAAFKs63/ubLM0oPgAAAMgXg+eTFYPvY4oPAAAAiv02VB9yfq/iAwAAgGK3DxB8/1bxAQAAQLG/Vgy8fwjmewMAAECSUxWD7zcUHQAAABQbZL73A4oPAAAAig2yv/cmxQcAAADF/lIx8P4uS4sUHwAAABT7rmLw/VdFBwAAAMXWhOpDzv+k+AAAAKDYngGC7/9QfAAAAFDspYqB909ZWqL4AAAAIF9cLO2HisH3McUHAAAAxQbZ3/texQcAAADFBpnvvUXxAQAAQLG/Vgy841D1Xyg+AAAAyBfne5+qGHy/o/gAAACg2O+C/b0BAACgUXcOEHxvVXwAAABQ7FjFwPu7LM0oPgAAAMgXg2f7ewMAAECDBtnf+0HFBwAAAMUGme+9SfEBAABAsZdC9f29Fyk+AAAAyDfI/t7mewMAAECCLcF8bwAAAGjUg8F8bwAAAGjU0WC+NwAAADTqm2C+NwAAADRmbTDfGwAAABplf28AAABo2F+D+d4AAADQmJlgf28AAABo1G+D+d4AAADQqHuD+d4AAADQqDeC+d4AAADQmDjf+7tgvjcAAAA0ZlMw3xsAAAAa9UAw3xsAAAAaZX9vAAAAaFCc730ymO8NAAAAjbG/NwAAADTM/t4AAADQMPO9AQAAoGH29wYAAIAGbQrmewMAAECj7O8NAAAADXsjmO8NAAAAjVnUCaLN9wYAAICGbArmewMAAECjHgzmewMAAECj3gvmewMAAEBjzPcGAIblEkUAQFttCuZ7A7MuytJ2xUANlqpLrbcgS+uzdH2WHsvSK1n6vvP+cK3iAaCNHgzmewMh7MzSySz9mKVLFQcDerXznHgtSysUx9RanKXNWdqRpVuzdLATZH+WpXM57w8XKzoA2uhYMN8b2iy+BL/c1bbfCrO9ljCIPV116tss7VIkU+W2guA6L32k+GjS/q7KtnfMfttNoXqPV2qKX9DPZul0lr7K0ptZOpylpzs34ivD7LAUYPjM98bzot22dMp67hq8kKWZCTuHI0Oom+c6dfNMlr7u3P9i3Xw0zA6pXa0q9bS1057nyvG54KPttNiWpQ867eFsyfb0lDZOU1Z0LuLchT08Zr9vQ5gdGnI8VP96VdcLV2xYtweLMMAwbQrme+N50VYPD/hCPC7u67wonxlhvYzpRJaeydI1qtZ51s/7wBN7PX+jWKbOwq6AvKit7NDGacrheRftwzH+rfFL93VZerLCF6y6X6zil/c1qg807sFgvjeeF20Th5m/Na8sH5+ic4u9VO+M+CU9Bpg3qWr/FoPt413lE4PxDYplKq0LxT3MS7RxmrCxT4WbhCFzK8PsoitlKuHHWbo5S8vnHWtx5wYbhww+m6UvSxzzyQEbKJDPfG88L9olLqT2xbyye2xKz/WpCve2dzsv1Cu73tcWdF744wenvZ2/k3q82OmyVrX7l+XzAvD44c5q6NNnUUGbeF8bpwkLOi8XvS7S5RNyDveUqHjvlHwR35FTPvNTXC3RPAto5gFpvjeeF+1xVTh/+G9MB6f4fOPHnNMl6ua+EseOoy1eSzzu2c7HJmYD8Pkf1SzENn3tLq89PKqNM+wXkZ0Tcg7bS1TmdRU/UDyeePyvJuijBUyKTcF8bzwv2mJzj5fUV1pw3q+G9N6wKmLg+GNiHnephv8Oak7NK5sbFMtU3Wvy2sE2bZy6xQVgvs25MAcm5Dx2Jla0LwbM56HEfOJQJXsCQn0eDOZ743nRBnEa3PfhwqGfbZg6kvpifvcAeWwtce80zHpWnF5yruGgjNG4I+TP957RxqnbswUX5cUJOY9bEivZ0zXkdTQxrxdUL6iN+d54Xky/ONR8fo93HB2wrCXn/0lifRl00b79ifnEHl8fhmbdPq9s4krWVyiWifdiyJ92pI1Tq/UhbU7aJHg+sZLtqCGvy0L61jWGE8LgzPfG82L6rQwXzvGOZdeWbXJmEuvK8ZryOp5YLx9zy/i3+bsCxcUblyuWiZY3B/uANk7dUva2m5QVzz8Madu8LKwpv9RFDZ5RzWBgm4L53nheTLOlYfZj//wyeahFZbA5sZ48W1N+9yXm932NbWEa6un8BdjeD/UPTWY4riyo+9dq49TpthIvr1eO+bksDGlfko7WmOeNiWX3taoGA3swmO+N58U06/WB4oOWlcH9YXgjMqLLStxHd7h1/Nu2HuXzhGKZujYXP8Au0MapS/xyd6rEBRn3VR1TV67dU2OeK0Kzq+UCP3sjmO+N58W02ht6j7pr2zD8lPUBYrksrjHP7xPrpeDyfL0WzbpWsUycvLVkjmrj1Cl1C5Qm9rhrwhNhNPPpzibmu1OVg4F8Ecz3xvNiGq0LvUcitO1FMA5bTtke6O0RBAMxvezWcZ7VPeptHI5+kaKZGEtC/iiofdo4dbl8XmVLqQjjvrfmRwnncLKBfE8mVuhbVDuobFUw3xvPi2kUh3R+HHrPP2zb6rupIzLqDgheScz3iFvHBZ4J1m2YZEVbTl6ljVOXt+e9YOxLuCAnxvh8lidWqucayDv1a9Ie1Q4q2x3M98bzYhr12wrn4RbWzScT60fdAYEX8+r6zae9UtFMhLytlr/XxqnLrnDhF/ZtiRdlXFdyTN2vtYmhfKkvU7eqelDZc8F8bzwvps1vQu+h+HE03rIW1s1Pw2gW5DuSWC9fcfvo6c1gocBJ9WVOfT+sjVOHOHn/RFch/73zvy9NvCjjus/m4ZC2eEETL+EfJpbdLtUPKjPfG8+L6dNvr/UXWlgvUxfkayIgSL2/Pu320VO/nQxuVDRjbU0Y7vQfbbylHp5XyOu7/ixlJbxxfCFYkPjb324o/9OJFfo61Q8qWRXM98bzYtpcnnP+W1tYN29NrBt1B3RxROO5xLyvdwvpKW5d2GvtpM9D/dtUUZ97Cur7Cm2cQV067+ZwcN6fpwxJGMcvItckVqj7Gsh7pkQQYOgrVLM7mO+N58W06TcC4fuWBiwvJ9aNuheh25qY77nQvgXwyni1T7ndpmjG1ps59f1TbZw6dAfX3/Yo4KfDZM4FeCixUl3RQN4bE/M29weqM98bz4vpcmkY7pDLcZc6IuPDBvI+mFgv33T7yNWvV/MzRTOWirb8elIbZ1DzF1S7s8ffuTGMZhGAQb2f8LtPNZT3/WE0WwZAm5jvjefFdHks5/xvbmG9TB2R8UjN+cb1fs4k5r3F7SNX3gelHYpn7OwoqO/btXEG/brzeVfhftTn712deHEWjtG5pS4U93xD+acunrNSNYRKVgXzvfG8qCo+r+OQw7hwUNxSJ662/m2Jf78uzI6Kiwu1xl6ik53AeemA7ySncs7/0hbWzdQRGXW/HD+WmO+7IyybOO82rjcUR0DFnrnYCXS2Ux/PdOpmHM4bO5UuGfF1PBmGu4YEs9f8hk79eKtzf5urH3GNjfgRfl+Pe9ZTOfX9x1D/7k7a+HS08WTz9/DemPNATJmQP04LodyQWKluaCDvKxLzftm9ESrbHcz3xvOiSBzSeGXntz8eZqeIfdUnj7cSjhenpR0K+fMhq84N3BmGP+pg3L2XUDfOhHrnwl+V+M4X/87lIwio9pT4YDWX4gv7/SO8ji/m/LbL3IJrE9vBLZ3AOnUhsXg/XNd1jM9y/u5b2rg2PujXhO45BkXbd6TsPzdOQ8JSt4xZ2kDebyZWlLXuk1CZ+d54XlwojlTb1zmnT0q8gMa0v+DY1+QE7nUswPpK8LG620WJ16/ONXeWh/z9jbvTniGWRRz18Ey4cC5u7Dne1fXBJ47oiHOs++0e8MyIrmXe1JKH3YIHtqhTH3uNMIhbJ98dZndxmgtg41ZiT3T9nS86dWd1QZ3fq41r44N4IZy/gmjRsvkvJlykg2N0fikvCE0MpUjtQXnKvRIGYr43nhflAtiitDnnuLtKBPI/hvK9NEWLHD3SwnqZWj9urym/lSXuq8Pabz2+cD/eo+7FKZMbc/7dXTm//doRXMu8ecRfuAUP5OY+wWRcx2NDietya6ctDXPBTW18etp4oWsqfMnZHyZnNbzUYXwP1Zxv/JL2bUK+sUItcb+EylYF873xvOgl9nzHKWDLOv/uss7L6WcDBMw3VWhna0qWx/Yw/CH/4y51dE8dc+Fj+Z8K4zVl7vo+H8ZeTmgTy3J+/4sjuJYrCsr0SrfiSoHk26H3EO0ywepjXfXq1TDchaW18elp47niw/XjcP78rJQv1DsSLtbpMTnH1JVjr64xz9UhbRhHvCmsn6Kb35YBgqBJS68ExsXuYL43nhdlLA/5Pcuv9/l32yq2s7LBxJMFx7umhXXzZOLHmUFcFsqNljgwhPOOQ3FfCIOPAhm3d9VzQ/y4N+3iB8Fe23PF++q6CvfGuXqRd488rI1r41XdE6p1za9MvGhLx+AcjyX8zjq/YG3tHC9lzuB1U3YDFHwzCuZ743lR3ts5+d3X4+9fGc7fiiaWVZwn+VXCby+7+0nR4joLW1Yv1yTe06rMr1/Q+ahypMS980QYznZDMVD4NNQzXS9vlMcofJ7zm/7uVpwkTk/ptzf18U4gXcVnCW3gRm1cG6/iknkP/SMl//3ZhIs36uBycUibl3a4pvJM3aD+zBQG3oJvRsV8bzwvyjsa0nv240vsya4Xme4Xz6LtR8tun7Sw4DqcbWHdvDuxrsS5khtzPk7EYCWuVhxHL+7rPMdS9/ad60Ha32krTbsm58PUqyWPtaKgfY3CqwUfrHwYzhfnBr8T+q9YPsjQ7JQgdbk2ro1XcXDeV4GyFfWtMLxFAaramVjZBvmCFYcBPlGich8P0zXUXPDNKK0a4Br+SfHR4ufF1yFtG5v4393b3+zocaynQ31DxIueIydaWDdTV8Gf39tzupO+D/lDaIvSR53gYFjr02zNaSMfV/gdeQtZfTCia/p8QZlvc0vuKwa+n+TcvwZdCK0o+P5YG9fGq74ADDq/JGWo5/Nj9IEhL8UKF3sWLgm957zPdL4Cbe68eMS/f6jzYlSmcsffc9EU3xAF3wzb7gGu4e8VHy19Xszk5Du/x+GxULzVTOylmz+M/fuKHypuLSiX11pWL4tWfm8ixZ7X2KsYpx+sGfL5bs053zjqoco+2C/nnOuTI7quj4TBtvprc+CdN9qtjsUYiwLhJ7RxbbyKD8L52xpUGd5ySxj/YZ1fhvEI1N4O9W9JIPgWfFN9vvdPWfqF4qOlz4u8e/U9ff5eyoq32zrBc1y19uKKv62oR/DFltXL64ZU7+JoxrjH9PZOMDAKcQpD3qiQKvsMrwj50xhGtXjfzWE8VpieJPGD52dDCIqL1uHYpo1r42XN/6q8c4AvF0UXepRzs9aE0b5AxXN/tiVBt+CbUak63/s9RUeLnxf7QvHK5Eu7PkicGCCYLuu1grJ6rmV184mQNvw0BgRx//XYMfJ4p5xeDOdPGchLO0d8nnEh37ytjz6seNwnGzhmHa4PpleUEYch/z3kD5uuK6A8W9DWZrRxbbyM+DDtXpn06ADHWph4sZeP6FxTFy+oMx3vNIbrR/hVCdpiVTDfG8+LKvqt2dK9MM0zXf/71iH+tqLh+U+3rG5+EtJ6tPpZHNLWGDgywnOMv/Hjgt9X5cPU2pDfI7ZlhOdctG1f/N0LAnNeKwhML6+xLuZdl6PauDZe1mPzGvaglTVlT7pRLRrxeuILUJyXF0cDPN9p3HH7h9OdL1/dcxLOdir3t2F2nsQrnX9zV5id13exeyMM1e5gvjeeF2XN5LyszA113RBGt3ZL0U4qj7eoXi5PrJd7C47zbEibA7psROdZNH3ohQrHjB1EH+Uc89kRX9uU0aOr3Zr/ZV9BOe2rMa+iIeB7tHFtvIzL5z1wH6vhmCkbtd8zopeLlMULPnBPg4llvjeeF+VtzznHOzt/Z+6F5ushfyhYkHAdbm1R3UxZW6d7qkA/G2p6wW9C0fDrcxWD0Ly1A+Lw5VFv5bU54XpsDWwsKKNPQ70jh4oWfFyvjWvjZRzr+lGxx7qO5eQfSbjQh8bs5aI7PeK+BhPL/t54XpSXN79w3byXz2FvF7o44Trc3KK6eTihPL5OPNbnCcf6ZMjntzQUj6A8XOG4D+UcLy7YtWwMrm1Kj+fO0G6xfpwoKKPras7zUE5ep7RxbbyMXfN+2E1D+pox9/Vh2J5MfJnaEoBJtCqY743nRRWf5rzgzXS97I5ioZqlCdfhppbUyzgK4HRCeaS+uN6fWM+vHrO2V3Ye6MMhf3/mZWNyfZcknPuNod2Ktn9s4kP6p6HeodHaeEvb+OJ5X47qXOV3bRjPFc8/TfhdZ4LFLGBS7Q7me+N5UdaKghe87oXnNo/g910j+P63qxPvZ6kB2m9C/sJE3fvLD8OahN9T5n01DjHN67V8NdQz4nOYwfctLb4vpwyjrnt3iGUF+e3SxrXxVAfCaLdQGfaiESsSf5OtomByme+N50V5efMZ4xDzL7peYkYhZbvKtgTf+xPr5ooSx3wz8UPTwiGcX8qaQanz+2MQ1m8l5e/Dz2sZjJPFwfoGeT4Mw191vGi+98XauDae4tJQvHLoMNKOIZ7zbYm/6fYATCrzvfG8KO/lnHOcm0MXeyrWjOj3pSxC1Zbg+52Esvi45DGvT6zvTfe4rkn4DXERxKIFk2Iw9ETo37sWPyKtHNPrm7Jd74GW3pdvTCibjQ3km7ed2QfauDZeR0UaZrp/TF4uutNl3jthIq0K5nvjeVFWHDb/fei/kNAHYbhDEnu5XPD9L0tC2vDRJyvUgVNh9B8pnw6DLdYbO5bijj399jaOQ1mvGfNrvCjo+e6naCpQE+tRLA75u148qo1r4ymuC+MReFddya7qy0XKRvOfe+eEibU7mO+N50VZefOp51ajjS+Do+xFSJkH24bVzncm3s+2VTj2E4nHvrShc1uY2O6unffv4mJ8t4Tzd+6Zn16fgKC7TF1v45zvHQnlckcD+RYNOd+ijWvjRWbC+UvOx685Tc27fiihgIe1aurmxAr3tPdOmFjme+N50cyz+pkxeHfRGxjCsyFtyGaV/Y3XJdb7hxo6t5sT8v6y83fj0NU4l/No6N9L+Hnnt66csGtstfPe3k6o9xc1kO+7YbgLbmrjU9jG5y83/3iDed2QUMjnwnBWin0kjN8cdKBe5nvjeVHe+wnnumYMfmfRUMynWlA3v0y4Vm8NcPwPE45/oqFzezUx7+Mhfwvb+DJ+xQRf45Rt9dq2z/fqhDJpYjHI9WH4C25q41PWxpeH8+d1fRvqX6Gv25WJLzCXD+HcP0j8ELAwAJNoVTDfG8+Lsi5KONc3x+S3fhXGu3e+aSkLFcW0d4A87kzMo+6htrET5seS9+24aPDbnY8uO0MzvZ6jkLKt3taW3ZNTVv9uYjTAoTDcYe7a+BS28RdqvHipBZ1SuE1/wVsW9H6N2pYwPusMNJ1sVTcau4P53nhelJUyQm3jmPzWIwW/87kpr5t3JdbNKwfIY2niC/ILNZ/bxoQ8Y4dR3G8+jji5LAxn1OQoXJtQFqtDuxR9ED3Xqbt1WhmKR9us0ca18TJf0mK3/jC+2p9IKOyHG/4Nu4bwJQnBt+B7tMz3xvOi/nbz2Rj91ucLfuuLU143U3ap+bqGfA6HtDmndfZC3R3Gf92BYdkWxmO65rhI+SDaxHZfRXOvP9fGtfE8sZHO34B8WCslpmyk3vQDM6WSxXRFQPAt+J5U5nvjeVHeyYLzvG+MfmtRr9DrU1wvZ0Jab1UdO8ikPq/vGHK7a8s856L9mL9q2T05ZX/qZ2vOc00o7vU+qI1r42W+Nnw0xLxT9nNreruW0wm/4ZR3TsG34HtirRrgej2g+Gjp86Jo5dv48rlijH5v0TapX05xvdyaeD+ra7u1lFGLf6/x/N4Ok7Ho3zAUrQjdtneMlO2x6p7vfSQMf8FNbXyK2vglYXYMfd7+aU26KYx2xfOrEivzCwHBt+B7Uu0e4HrZ4YC2Pi/uKTjPo2P2exeH4sV5ptXjiXWzro8lBxLzW1tTft8m5DXTkvtQ0dZ/j4d2SRlBW+fiYCn7bDex4KY2PkVtfP58rmEPsbwu8eJe1VD++xPz3+W9U/At+J6a+5z53nheFHszDKeHpU6fFPzmad2x5KOEevlxjfmtTmwLdQWCZxPyaouitQ2ub9l9+dOEulHXzk1xMbKTCfm9rY1r4/1c3ePE1g35NyxOvLg3NJT/O4n5XxwQfAu+J5X53nhelFM0vzD+2aIx/N3PFFybzVNYL5cn1ssna843ZZhonIJRx8jFc0HwPadoL+TlLbsvf59QN+oaPfty53hnCvLbr41r4730WmTt+TFuOI81kO9FiRf7gwBMqlXBfG88L8raHibzI2LRkNAbprBu3pJ4P9s2onzrWCRJz/fP8j4mfx7a58ch1Y07ws/znIt6oa/RxrXxXu4LF37FXjmi33I0jKa38IbESvWI906YWLsHCL63KT5a+rx4Mgx3AaO6LCp4GZ/G53nKKsHxw1Hd8yXjEP4zCXkfqSGvlPmgyxoq3ziSZfuYXOsFIf8j4NMtvDcPo8d0Y+e+EtP6grzOhOKe4H1hdienhdp4e9r4yh6FOcq9054Po1k9NnUe6LUBmFTme+N5UV7ePMpxHXI+J28l4mmc9pOyAv+7DeV9MDEoWNbgNW1yG6LLw889zRvH4FqvDt5X50sJDpcPWAe+Dj9vrVi0VtVrBceb601+RxtvVxvv1dO8doQN56GQ9lJzSc35fpWQ54+huZXWgeaZ743nRTkrCs7z1TH//XlbMU3btqEbE+9nTzWU/9WJ+e8dMJ/HEvKoey/n7V1BT3wejMNKy3nTKk639H31wwaDtrVd9/65YLloF4g9Oce7tvN3YjD/G228PW389jB+c9SGOadgzobEPN/0zgkTa1Uw3xvPi7JuDZO3ynm3xSF/6PmKKaqbT4TRLlobfZKQ//EBA8PNIe3jV12LjT087x35ojG53g/nnP/Blt6fX0ioG1U+GMZ526c6//6rrrpVNAR8c04QO7fG1XZtvD1tfHXoPXRh1HOgbkqsWHV+8UitzG29mcE02B3M98bzoqyXQ/7wwqUTcA7PhulfdG2mKzgY5f1sb+JvuG3AfI4n5HF4wDzih5nuXQ3iwlqXjNE1zxuae3VL78+3Jda/K0oc857w81zyc+H8BdTeDeX3oo7zxL+uEHNp4xPexuOX4H5DM3aOuOHsS7yoX4V6htQsCWkrrDc5jANoXtX53j8E871p5/NiQcH5vj0h53FFzjk8NyV18+4S97QdDf6OZSFt0asvO+2p6fO9v+Lx48jQ7kWf3h+zwDu2zX4rQn/Y4nt0mfp3acGx4nbL74X8xSWL5l/Pj1M2dAXeh7XxdrXxIyO6YCneKVG5bqkhv0dL5Peid0+YWOZ743lRzjUF53jPBJ3Le33O4eQUXKeVXS/0KWl/w7/ntcTfMcjivjGo+Sgxn7iQ78WJx43DXT8IFy6atWTMrvmGht+NJ1nqh/bTnbawpuvfxlHBt3ae+/P//t098ira2uyRTl2Nw5j3dn0weSuUW6hSG5/gNr4kocBG+cJwWyj3Uhx7vweZr3VLKP8ivj0Ak2Z1MN+bwbTxeVG0AOqlE3QueXuVr5/we1vZD4uDvjsV2VHit+wd8NxTA5I4giNumbdt3kv2ws7L+N4eL/rnwuALRw27bZ4IFgZeEdJWBC+T+g2hPlfhWHE9kMXa+PS38dgQby5x8eIcryuH1Ejib9sS8ueVFVWw+FKUuirdTOfCHBmgEb7aqXgLAzAJ/hjM96a8tj8v3s85r0kc2tqvF+XhCTyX2FsXe9XOVqyX8YV2Xzi/16/O97pTodwokaofcq4K5XoEU1PsGVs3gXX5Lrftf7m+pnoQ63Helm3fljze8yWeBdr4hLbxmU5Qe6biD4tfEV4Ps6sH3ljjbzoUZvfXjA/vH2sqxHicv4fZORQbeuR7uJPfuRovXDzWZ51z2eBeB2PrYMU2bn/vdvK8mB0mmXc+kxiw9uutOTEhv39dp/6crPklNL4jHu2869Xl8Qq/48POb7izZF4rCz4UlUmxjd48AfWg12//Iuj17rZrgMB1bihy0WraqUPcYzx1uzbejja+sMYL99QY/qZ+6aYe+Y4iT2A8/E8w35t0nhezq4DnncOkrqbc7wVuEka4XDeEulmXywf4Da9UzDO+UH8aqnXexBEq2yckeO2348LOQK96eKzCc39j4vFThkUf6gSP2rg2DtAKvwqzPdjmewPrgw9t0y5Om9zXecGPoxpir9/ZTorDhD/q/NmBzkeXmQk6tzgipdcOBG+57IXtPl7vI506MFcfYlnO9cbeXiJI7nZZmB1OfrpzzPh/46jhvRWPR7vbOMDE2x2qf53dofhg6vSbhnKVomHM7Q+9hzRfqmgAgHFQdX9v871hOsUtab4Kk7tvOe10Sejd632HogEAxsWJYL43cL5+W4/ZTpRx1WvExhHFAgCMi7XB/t5AejATV4xeomgYMxt61NXjYXYUBwDAWLgzmO8N9LY49N4v+SlFwxiJH4O+CBduHbVO0QAA4+S/g/neQH9xoapTPe4BWxQNY+KFMJlb4wEALfO/FYPv9xQdtEbc0/fHefeAuCDbMkXDiN3R4/l0q2IBAMbNqmC+N5DmhtD7I5z9YRmVzVk6N69O7lEsAMA4+uMAwffvFR+0zu097gWHFQsjcHmWvp5XF+9RLADAuDoUqs/3/qXig1a6rcc94WHFwhCtzNLJYKg5ADBBTgXzvYHydgXDfRmN32Tpy3D+qub2ngcAxtr6UH3I+YOKD1ovzredP+z3bsVCw4H3ia76Fnu/r1AsAMC42z1A8L1V8QGZy7L06bz7w17FQgMuD+cPNX87S5coFgBgEjwXzPcGBrckS8/Pu088plioUdzqrnuUxUOKBACYJF9UDL7/puiAHm6YFyDFVdAXKhYGdFP4eY/5451AHABgYqwO5nsD9VvWCbrjveJ0514DVS3I0ied+vR0mB1lAQAwUQbZ39t8b6BIXIxtm2KgBluytEExAACT6qUBgm/zvQEAAKDATJa+CeZ7AwAAQGPs7w0AAAAN2x3M9wYAAIBGHQrmewMAAECjTgTzvQEAAKAxa0P1Xu8Dig8AAACK3TlA8L1F8QEAAECxw8F8bwAAAGhU1fne7yg6AAAAKLY6VO/1vlfxAQAAQLE/Vgy8f8rSrxQfAAAAFHspGHIOAAAAjTpVMfi+W9EBAABAsd9WDLx/yNKvFR8AAAAUu7di8P2GogMAAIA0/6gYfP9B0QEAAECxtRUD7zhHfEbxAQAAQLGqQ87/rOgAAAAgzTuh2t7eFloDAACABL/qBNJlg++jig4AAADS3B6qDTnfqugAAAAgzdEKgXdcGd1CawAAAJDgl6HakPPfKzoAAABIc3eFwDsuzqbXGwAAgKmzOkt3ZumlLB3L0htZOpClLQMGwl8Ec70BAABouVWdgDtvaPjfsrSmwrG3Vgi8jwW93gAAAEyRHVn6LjEo/qYTqJfxXCi/r/dalwUAAIBp8YdQfiG050ocPy609kODxwcAAICx9h+h2grk35TI48EKx/61SwMAAMA0WJSlf1YIvOdSitjr/V3J497p0gAAADAt7hwg8P4uMY8HSx43LuhmkTUAAACmRpWtv7qD5CK/CLNDyFOPGeeFr3dZAAAAmBZrBgi8Y/qvhDwOlTzm3S4LAAAA0+SPAwTesYd6VcHxt5Q85l+C4eYAAABMmf8cIPgu6qGOK5WfKnG8Y2F28TcAAACYKs9VDLz/lBB4l5lL/o8wuyI6AAAATJ2DFQLvd0L+0PD1JQPvvwm8AQAAmGZ3h/qGm8cA+sEwOxe8TOC9xGUAAABgmq3O0k8lg+9vOgF4XExta+e/D4Vy24nF9N8CbwAAANriL2Gw7cbKpu+y9AfFDgAAQJvExdFODCnwPpqltYocAACANoqLpJ1sMOiOwX3s7baHNwAAAK32qyy9UXPQ/c8s3S7oBgAAgPPFRdSODRBwx23G4hZmvxN0AwAAQL44F/zOMLuS+f9k6VS4cOG0GGjHfb//HGZ7uNcoNgAAAAAAAACYMnHo/Y4sPRtmRwmcztLZLP3Y+e+4AvyjWdqgqAAAAKCci7L0cJa+Denz5T/M0jZFBwAAAMW2hwu3bvsyS3uydHWWloTZ+fE3htne8PlB+OFO8A4AAAD0cH+PYPrlTsDdz01hdih697/5OEvLFScAAACc70CPwPvVxH97bY9/+1mWLlGsAAAAMOuOHsHz8VBu+Pi+HseIw9IXKF4AAADabkPovYDarpLHiUH2Zz2O86giBgAAoM0WZ+nzHgHzpxWPd2ufQH69ogYAAKCt9vcJlu+qeLy4L/ipHsf7u6IGAACgjeJiaGd7BMrnsnTxAMd9sk9Av0ORAwAA0DYH+gTJxwY87uY+x/1AkQMAANAmcXG0r/oEyffVcOwf+xz7SkUPAABAW2zrExzHtKWG47/Z59gHFT0AAABt8Wyf4DjO956p4fiP9jn+18G+3wAAALTEiT7B8Sc1Hf+G0L9nfaPiBwAAYNqtyAmMD9eUx9U5eTzkEgAAADDtrs8JjJ+qKY+FOXm86RIAAAAw7R7JCYxvqjGfM33yOOMSAAAAMO1eyQm+d9SYz0c5+Sx3GQAAAJhmH+QExdfWmM9rOflc5zIAAAAwzc7kBMXrasznxZx8drkMAAAATKsFOQFxTItrzOv5nHz2uxQAAABMq8UFwffCGvM6mJPPQZcCAACAabW8IPiu09M5+RxyKQAAAJhWG4cYfD+Vk89hlwIAAIBptWWIwfcjgm8AAADaaPMQg+87BN8AAAC00cohBt+PC74BAABooyVhPOZ8W3ANAACAqTVTEHzP1JjXM8FWYwAAALTUjzlB8aIa83k2J5/9LgMAAADT7EROUPybGvM5lJPPLpcBAACAafZaTlC8ucZ8XsnJ5zqXAQAAgGn2fE5QvK3GfF7PyWeZywAAAMA0uzUMZzj4133yOOMSAAAAMO2uyQm+D9SUx4IsneuTx+suAQAAANMuBsb9Vjx/vqY8Ls0J8B9yCQAAAGiDY30C43drOv6OMJxF3QAAAGBs7ekTGJ9t+Pjfh9medwAAAJh6q0P/nul1NRz/5dDssHYAAACYCO/3CZBvq+HY3/Y59rWKHQAAgDa5o0+AfHjA417R57gnFDkAAABtszhLp0Pved8zAxz3QJ/ge68iBwAAoI36Bco3DXDM4z2OF4ehX6S4AQAAaKOlWfq6R7D8XsXj9dtiTK83AAAArXZLn4B5S4VjfdTjOB8H24sBAABAeKFH0PxJlhaVOMZdofe+3msVLwAAAMwG2cdC9ZXPr87SmXn/9lywtRgAAABcEIAf6RGAv5ilJTn/bnu4cNX0+P9vVaQAAADQ231Z+nFeMH2y879v7ATil2ZpZ5be7BGsf5ClyxQjAAAA5FudpUNhduj4/yWmz7N0q6IDAACAci7uBNRxQba4knlcQO1sJ8UtyuIw9UezdI2iAgAYvv8PACJOTd+4UzQAAAE9dEVYdE1hdGhNTAA8bWF0aCB4bWxucz0iaHR0cDovL3d3dy53My5vcmcvMTk5OC9NYXRoL01hdGhNTCI+PG1zdHlsZSBtYXRoc2l6ZT0iMTZweCI+PG1pPkE8L21pPjxtaT5QPC9taT48bW8+JiN4QTA7PC9tbz48bW8+PTwvbW8+PG1vPiYjeEEwOzwvbW8+PG1zdWJzdXA+PG1vPiYjeDIyMkI7PC9tbz48bW4+MDwvbW4+PG1uPjE8L21uPjwvbXN1YnN1cD48bWk+UDwvbWk+PG1pPnI8L21pPjxtbz4oPC9tbz48bWk+UjwvbWk+PG1pPmU8L21pPjxtbz4pPC9tbz48bW8+JiN4QTA7PC9tbz48bWk+ZDwvbWk+PG1pPlI8L21pPjxtaT5lPC9taT48L21zdHlsZT48L21hdGg+bjukOQAAAABJRU5ErkJggg==\&quot;,\&quot;slideId\&quot;:276,\&quot;accessibleText\&quot;:\&quot;A P space equals space integral subscript 0 superscript 1 P r left parenthesis R e right parenthesis space d R e\&quot;,\&quot;imageHeight\&quot;:32.432432432432435},{\&quot;mathml\&quot;:\&quot;&lt;math style=\\\&quot;font-family:stix;font-size:16px;\\\&quot; xmlns=\\\&quot;http://www.w3.org/1998/Math/MathML\\\&quot;&gt;&lt;mstyle mathsize=\\\&quot;16px\\\&quot;&gt;&lt;mi&gt;m&lt;/mi&gt;&lt;mi&gt;A&lt;/mi&gt;&lt;mi&gt;P&lt;/mi&gt;&lt;mo&gt;=&lt;/mo&gt;&lt;mo&gt;&amp;#xA0;&lt;/mo&gt;&lt;mfrac&gt;&lt;mn&gt;1&lt;/mn&gt;&lt;mi&gt;n&lt;/mi&gt;&lt;/mfrac&gt;&lt;munderover&gt;&lt;mo&gt;&amp;#x2211;&lt;/mo&gt;&lt;mrow&gt;&lt;mi&gt;k&lt;/mi&gt;&lt;mo&gt;=&lt;/mo&gt;&lt;mn&gt;1&lt;/mn&gt;&lt;/mrow&gt;&lt;mrow&gt;&lt;mi&gt;k&lt;/mi&gt;&lt;mo&gt;=&lt;/mo&gt;&lt;mi&gt;n&lt;/mi&gt;&lt;/mrow&gt;&lt;/munderover&gt;&lt;mi&gt;A&lt;/mi&gt;&lt;msub&gt;&lt;mi&gt;P&lt;/mi&gt;&lt;mi&gt;k&lt;/mi&gt;&lt;/msub&gt;&lt;/mstyle&gt;&lt;/math&gt;\&quot;,\&quot;base64Image\&quot;:\&quot;iVBORw0KGgoAAAANSUhEUgAAAvwAAAEkCAYAAABT3eVQAAAACXBIWXMAAA7EAAAOxAGVKw4bAAAABGJhU0UAAAC7nJf4mgAAK3lJREFUeNrt3Q+IFeX+x/Evy7KILNJiYVJiiIgsIoJJiYkJEiIiy3Jlk66kdBERCQlBpSsmEolX/ImJFxEREVkw2SslJYhIiIgkJSYlhiwiIiJYbLKJCfc3387s9ezxeWaemTNz5t/7BQ/d654zc/Y7M2c/M/PM84gAAIARHV5b4rUtXjtAOQAAAIBiavPaTK/1eG271054bdBr/61rVykTAAAAUBwa8M96bagh2NvaHkoGAAAAFMckr63z2g6vHfTa1yGBfyklAwAAAIptmSXsP/FaO+UBAAAAiq3DEvjPUxoAAACg+LotgX8bpQEAAACKb7kl8C+gNAAAAEDx7TKE/WGpDdsJAAAAoODOGQL/AGUBAAAAik+v4j8xBP4NlAYAAAAovoVi7r8/k9IAAAAAxbfDEPYfUBYAAACgHC4YAn8/ZQEAAACKb6zXnhoC/2pKAwAAABRfj5j770+iNAAAAEDx7TeE/UHKAgAAAJTDdUPgP0JZAAAAgOKbIObuPL2UBgAAACi+Pkvg77K8fpfXDkVsKylz06b6J2G7vXbGa2cdT+a2eu2i14alNrHaTakNwdpJSQEAAKrhmCHsXw14vQZ+7e4zIOaZeU3tEGWOpNtry712wA/3w4aafhzw/jY/6A8HbJPrhH4AAIBquGcIg3sc3zstIFDe8to2ry3x2kTKHOo9r53z2mPHk6huy3Je8dplx2XspOwAAADlNt0SBJc28f67QheeOD7w2impddV5FBLUb1mWMcNyAhd1OQAAACiJNYYQqBNwtTu+/1zDe496bVyCn29lhPCah3Y6wd99odeGLOvZa3j9TK898H+u/fR10rSx/rbcZ1nOEw4BAACAcjtpCIHnHd+7q+492ld8RQqfr8qBX52wrGdhw+sme+2+/7ODXuto+HmnZTnDHAIAAADlpQ92mrqObHN479a619+WWleSNFQ98J8yrGPI33YjXpLaJGn6s48CtrXp897kMAAAACivNywhcEHI+3bWvVa79HSl+BmrHPjbxNyl51jDa74NCfsjJwWmz3ucwwAAAKC8toi5i0dbwHsOy+iZeNtS/oxVDvy2E7KeutfsFbdRlZZalrWOwwAAAKC8zhgC4CnLa/VB3LN1r9tE+VK3TcwP2Y70z18e4SRjoyXwT6fMAAAA5dQu5kmzNhheO8VrN+oCZx/la4kLYr+DMMlrD6U2rKbLqEimh7MHKTEAAEB5LRbzFd+Zhtc99H+m/51P6VpCR9V5atg+a+tOBh4btpfNA8OyDlNmAACA8tppCIAPG16zve5nd4TuH63Uazkh0xmLNzWE/zAzJfxZAAAAAJTMZUMA7Pd/Nl5qXUfqu35MpGQtddiwfS77J11PJNrDwab++3r3YAxlBgAAKCdbdxGdmXW21MbVbxy5p5OytdRdw/b52GtXpDbB1ksRlnVO4k+uBgAAgAKydRf5VGr9wk0/20DZWma6ZRsc9f/bG2FZ7ZaTO0ZZAgAAKLGDYh9HXruLDBr+/QZla5n1Yu6Co3daTkZcVo9lO8+mzAAAAOV10xIC73ltrtfel3gz8CIZpyz117svryRwcveAEgMAAJTXREuYvOi1Cf5rdGKnR5LuLLIws82PMNLlKqpbYu4aBAAAgJJaaQmTUxped0DM3Uom5+Tz5rU1e1K0SOxdrV6KuKxplmWt4DAAAAAor35DALxteJ1t7PZPW/x5qxb4d1uWezDGstZbljWewwAAAKC87ot7F49LYp6cq4PAn1rgvyrJPWRrehbgCocAAABAeXVbwmRfxLC9jsCfSuCfYFnm9RjLsj0LsIPDAAAAoLxsXTxss+i2SW3kniyH6KxS4F9hWebWGMtaLIy0BAAAUDkDMcL7Vktw7KWcieu31Hp6jGUdNixn2D+Ja6SzKOuzA2PZBAAAAMXV5ge+qA+DjhPzEJ3XQt6no82ctwRMmP1mqPNPMZbTbtlm/QEngrruSWwCAACA4pov8a/U75Bowzu2+UH1a8rubI4kNyrSMsuy1gZsW4bqBAAAhdblB5uDFa6BrWtOl8N7dfx30wOgg14bY3j9RqmN2d/NrufsY8v2mRtjWUcty5rR8LqR5yOYiAsAABSWdkfZJs+6NwxVuBbnDAHwaoT377eEyH0Nr9NQqV2HdrP7RXLeUNsHMZd117Kt6o3cBdARgDopPwAAKBoNMHpFu7FPdFUDv/bpfmoIgHsjLEP7dz+xBEm9Oq3deOb5YfMOITKSMZbtcyTm8mzbaaHU5lAYuZugx8c0yg8AAIpkrB9mHloCT1UD/xJLPZZFXM4ucRuaciG7YiQ9ljr2xFzebw7bSE8w3qH0AACgKPQKqfYbfxAScqoa+PdYAl/UGXP1qv3tkBpvZXeM7JChjk/E/HyEi36HwL+csgMAgCLQwPqRmCeHIvA/c9VQi4sxlzXbr6OpvjvZJWO5Zajl2SaWN0vs3Xr0pHgRJQcAAHmnfdI3RAj6VQ/8SZvuB9Jhv+nwm8zgmi86us+Fum10RWp3X7ooDQAAyDN9MHS91B4K/W+MRuAHAAAAchr0ddKgkf7j2v9cr15q32cd/vEigR8AAAAorp/8wK7dEj6U2kRQjQ4T+AEAAIBi0smzwmZtnUDgBwAAAMrtJwI/AAAAUF6nCPwAAABAeQ0Q+AEAAAACPwAAAAACPwAAAAACPwAAAAACPwAAAAACPwAAAAACPwAAAEDgJ/ADAAAABH4AAAAABH4AAAAABH4AAAAABH4AAAAABH4AAAAABH430732Ca2w7W0OcQAAQOAn8Ie5EFIjWn7bJ+y+AACAwE/gD6NX+X8nPBP4AQAACPzltYrwTOAHAAAg8JfbEQI0gR8AAIDAX16dXvuZEE3gBwAAIPCX1wyhPz+BHwAAgMBfap8QpAn8AAAABP7yaheG6iTwAwAAEPhL7VWhaw+BHwAAgMBfav9IOayelfLMePtvqY1y9I3XfvTaAwI/AAAAgb8IjqUYVjUUv1zi2r3otUVe2+i1r7z2K4EfAACAwJ83OlTnL5LuVf72itRSf8/F/knUHwR+AAAAAn9evJ5gQDW1zRWsqd7Z+Eyav+pP4AcAAAR+An8iNki6fdEXVbSuGvy/IvADAAAQ+LOm3VEupRj470i5+/OHWe+1Pwn8AAAABP4s6VCdaY4+U6X+/CZ/jxH6CfwAAIDAT+BPPJSm2bVnc8XrG7XrFIEfAAAQ+An8iftPioFfr3C/XvH69hP4AQAACPxZSnuozqr353/Ba/cI/AAAAAT+LOlV+DgPmbo2vYtQ5f787xL4AQAACPxZ2yjp9udfX/H6XiDwAwAAEPiz9k2KgV8npXqtwrXtIfADAAAQ+LM2VZqfLTaofSfV7trzI4EfAACAwJ+1v0m6XXs+q3BtVxH4AQAACPx5EGUoyThtaUXrqiMi/U7gBwAAIPBnTYeSvJNi4NcZfl+raG2PEfgBAAAI/HnwpqQ7VGdV+/P3EPgBAAAI/HnxT0m3a8+OCtb0xYATKQI/AAAg8BP4W+5syqH/7QrW9AcCPwAAAIE/L16WdIfq1P78r1aspp8Q+AEAAAj8ebJK0r3Kr3cRqtSfv4fADwAAQODPmyMph/5/VqiWnQR+AAAAsy8J/JmG1F9SDPz6IOviCtVzkMAPAADwvBsE/ky9LukO1an9+V+sSC2PEfgBAABGG+u1pyGBUX/eRqlSlfZQndqff0wF6riZwA8AADDaB46BcSGlSt2FlEN/FYLvUgI/AADAM9p//Ja4XyFGunQYzTSH6tRuQ29VoIYEfgAAAM8Er30bMTDuF7r2pO1dSfcq/z2pzQFQZm83tNfYrQAAQFV0Sa3Lgwb3RzEDo46Css1r73itg5Kmol/S788PAACAEpgntSu6D732OKXw+Nhfvq5nOSVPxAteuyP05wcAAECIRSmHxsa2kpInuu3+THl7vU2ZAQAAgOykPVSn3kV4kTIDAAAA2Wj32qWUQ/83/noAAAAAZGCq135POfRvpMwAAABAdv6WcuD/w2uzKDMAAACQnSOS/vj89OcHAAAAMqJDdQ6mHPq/EPrzAwAAAJnRbjd/COPzAwAAAKW1OeXAr2P/v0mZAaActtV9wW/K2WdbKelPEPREajOEDnntvtfOSG06+wNeW+G1OV5rYzcBkEMXUv5+/EVqXYhAPiAfkA9QYK94bbhu5+7P2eeb57UBr9322lNp7UyhjQf9aa+t9dpL7DYAcuJlqT1km+b331eUmXxAPiAfoNj6G3bcqzn+rPoA2RKv7fPPuLM8uI97bTq7D4AceLcF33urKDP5gHxAPkAxLTDsrHqWXITbU5Ml+lWt615732sTG5Y11r9SoLfnDnvtboRl6pdLJ7sSgIx9kXKQ+Z0QQz4gH5APUDxt/g5u2km7C/I7fBThwNN+rmMiLLsnoD6N7abUZsAEgKy0YqjOH4X+/OQD8gH5AIUSdDD0FuR3WBbhgJ4Z80tvj+Py7xfoixBAOelQnX+mHPo/p8zkA/IB+QDFoA+V/Bawc+4oyO/R63iwDTa5nu2O69EHh8azewHI0GeSfj/ltZSZfEA+IB8g/w6H7JgnCvJ7rHY80A4ksK6zjus6zu4FIGNpD9X5q9dmUGbyAfmAfID8miVufc6K4KjjQdaTwLqmifuwX9y6A5AlHarzQcqh/5LwQCL5gHxAPkBufe+wQxblSfyr4jZEVkdC6/vS8YA+yG4GIGN/l/S79hyizOQD8gH5APmzJsIX+Zyc/y4djmfUZxNc53uOtXvIrgYgBw61IPQvpczkA/IB+QD50SXRbvH25fz3cX0Cf2OC63xF0n3qHwCSpEMN/iDp9+d/kVKTD8gH5APkwx6J9iW+K+e/z17Jpr+c6wx+vexyAHLgTUl/qE7tz99OqckH5APyAbKlO3X97a0nDjvkQM5/p2sOv8O9FNbrOnvfanY7ADmxUdLv2rODMpMPyAfkA2Tr24adfKvDDnknx7/PRMeD6kgK63Ydfmsjux2AHDkv9OcH+YB8gNJaYTizXOq4U+b1Fq3r+Lq9GR7QH7DrAciRl8X9CmTc9rvXplNq8gH5gHyA1hrrn4mP7GRX/H/vctwp5+f09+oXt6HDxqSw7quOtVvB7gcgZ96V9K/yf0eZyQfkA/IBWuvThp1sVt3PHhV0p2xz/OzfprT+IccDegm7H4AcOtKC0L+ZMpMPyAfkA7TGFBn98E3jBCmnpTVTTidtvuMBtSWFdbdH+IM3hl0QQA7p99iPLQj9iyk1+YB8QD5A+uoP2N+8Nr7h5wekmE/ib3c8oGansO4Fjuv+nt0PQI7NkFp/+zQDPw8mkg/IB+QDpKzxoZv1hte4zAqXxxnhLjt87gcprftjxwN6K7sggJxbm2LY14cXGZeffEA+IB8E0iGVevyinPDaoL/zRdEptWmiT/pnr3rrathr172222uTm/yM2k9MZ5rTh0NuS22yBV3HTX/5EzOsn37J3qrbua5ZXjfXcefsyNG+4fow0dGU1u/6QM5kDmMABeA6qkiUpn+zX6C0uUQ+IB9kQkPzG1J78OOg/8XzqMkCab+obRL+0Mawf1IR5zN/JOFDm+mZ77yM6to4hu6CgAP/qRSrH2afZDft92zHdZ/kbwqAgtChOn9NMOz/4bW3KGtukQ/IB6kbJ7WnkjUsH/fPKp86Fuim4zrm+1cWXL+Y9Kp8lGmV9Yz3RoTla+gf3+I6v9JwsnM85PUuv8/7OdqPXIfb6kph3Wcct/sM/qYAKJDFCQb+VZQzt8gH5IOWeNzEF8g+h+VvibnsQ46ff5sUY6rx43XrfuQf4EFOJFijVrjv8HkvZnjlYD9/UwAU0CcJhP1jQr/9PCMfkA9aYq//y2rT7jt6W2NYkpmq+3ATX1C3Q5bd4X/WuMu/2sIaNw5HtSmhE5kzOdmHXG+ZbU94vTpr5G8O69V+kZ38TQFQQBrUf27ib90Fvv9yjXxAPsiU3lb5PqRITwKuGOi/N44Ve8LfsbWv/QSvnXNYvs0Yw/v17HC5v+6x/hWNsGcFWkF/3+t1673h/1uYHocddSgn+4vrE/BzE1znVK/ddVinbudZLarDIkl//Oy8tAEB0CoaXv6IcZz+6n9XIp/IB9XJB7n2fkihTge895SMvlJvekh2SsxA3i6j+2TpTr3SctIS94QiSR81rPcdx/dNdjxIunKwr5yX1g4TtthfnkufwFbOmkfgB5CWr2Icp0spW66RD6qTD3JtXUixNljeV39l/VzIDhe0/CuW99T3dbsVcvUii/Fe673UsOOdjvh+l+crst5hx4rbQ979CdXzkOMX3XAGtSHwA0jDqhjH6D8pW66RD6qVD3LtaEjBTKPobG/YgEG3psaHLP+I4T31/dYuS/BIOx0hyz/VghrW73x6R2FKxPefc9hx12a8n/Q6HmDvNbEOveW2V9yfLbkt2dymI/ADSJpe1Io6PKdeVeUh3XwjH1QrH+TatxLtgdoVMnpEgDBhfdAah5Sqn4FO++uHPWQRNjnF9pTrNyuB9R1x2HmP5uhLK+yO0BL/LNx0Ijjy7MVCf9/Y4O9HtyX66E7jMqoFgR9AknSSrF8iHpv6gO+LlC7XyAfVywe51eafcdqKdtiw846cXblOXhD2lHl9V51J8uzWl84T4NIv7YOQ5c9PuYb1Dz3rHARjYixjteOVnCzdlXwEUD1BnZ1xLQj8AJLUH/G4/NNrb1K23CMfVC8fFObss7HVz4TbVXeW9a2430YckODpv+tPPi75/647z4QEviiHxe1J+LgaTzZ6Yy7HZdKVxxnuJ9MzPogf+yefeTmQCfwAkrI+xnG5lrLlHvmgmvkgt96T4Ceb689GR0bk0Vl3o8xe+0jc7iDsrAvpUTbckKT7gIiNngDVTzJxtolldTju2BMz2k82ZHAQ68ml3spcLvRRRXL+S2tJg/vFg6jDcB6jbLlHPiAf5E7QGPb1t4jWyrOhMadFWH63uN1BmCfxHuqYE7L8NSnWbnfDyVF3k8u757CTZzX02teOB+FC/6qG9if8UmqjKw35Z+BPGs7I9cROJ8vQyWIG/Pd86O8T4zk0QeAn8Jec9r+/E7GuPwiTaxUB+YB8kDs/BWyckVngpsqzfvs9EZcfNMb/E//Mday/4U3PDITZErKDTUqpbt0yegiq3Qksc8DhgPkog32kXYKf8xhp33M4gcBPI/A7Oxuxpr977VXKlnvkA/JB7owL2UDarUb7v1/x///eGOsI6l//pf+aA/Js5rmoD7QEDVd1M8Xa1U8wcS+hKy47JZ+3cpc5/jHaySEFAj+NwO9kc4yaMrlWMZAPyAe5EzRu6n3/NSNX0K9JvH5SQU9u69X/kYcfn0r0By7CziwPpFS3FQ3rWZnQcpc7HDRXMthP9jke0Is4pEDgpxH4Q+md8j8j1vMTylYI5APyQS7tl+AxXaf7gVr7U8XpfzZJgrvz6AMmI115tsRY/hJxH2EoKdr9qL7P5aUElz1D8vkk/g2Hz5X2aEgAgZ/AXwb6dzXq5FrfCA8mFgH5gHyQW9cCNlCfPOvKszHm8ldKcHeevfJsJt049kjwCEMdKdRsRw7+kE5t4T7yiuNnYuhGAAg2Rp4NPe3atEsI/faLgXxAPsilcSFheXsCZ6jHA9axp+6MdFrM5V+V1k5CMcX/vFkf0D0t3E/WOH4mxoQGgGDHIn7Xa7cfukIUA/mAfJBbfRI8vumQND+UlG0YKe3Oc9P/31tjLvulkB1sUwo1+1Lycav84xbuJycdP9M0DikAsPpHjO/6f1K2wiAfkA9y67DDRmpmKKlpDsvXWXbj9kvsC1n2nITrtUTy0ze2v0X7iPa5G3b4PLc4nADASvvtR51c6/+EfvtFQT4gH+Ta7ZCN9FBq3X7i+sBhR1jexPKPhXz2JLXLs4eLR+5QpNVPbrtD3a62aB9Z6PgFc4DDCQCMdHKtXyKGtvOE/cIgH5APcn+1Ie3bQidCln+tyeXfa+EZ7sfy/PMHaelz2DZPpTVPvO+U/PUZBIAi+Y9Ef0j3ZcpWGOQD8kGufSjhV/ebnShiKGQdy1I8YXkvwVrp0KGP6patUz2nOa3zHMeDqLsF+8n3jl8uHRxSAPCcOJNrLaZshUE+IB/k3umQjbSjyeW/EbL8G00uf33I8icmWKvGkYY2pbxt2hwP6N6UP8cEcb/1XEWLpDrjqTOkGhDd28LkWmVHPiAf5FrY7LR6RjapyXV8HLITrGty+QPSmv5r8xuWfadFZ6t3HA6kT1P+DCscD+hNFT2OCPwAbF52/B6n335xkQ/IB7m3LGQDnU5gHeckeMa1MU2e4QY9Gb43wTPp6w3LXt2ibTTgcCCdSPkz9Dse0LMJ/AR+AP/T7of3KMfYoNBvv0jIB+SDQjgo6d4K0i+7pwHLP5TwWXVa/R83SLIPGUdxQLIf6mrI4TM8qPBxROAHYPKviMeXDtc5i7IVCvmAfFAIQaPbPJTmn+7uCdkJ5je5/KBhqZ5IMk+n66RevzUs+50WbqOVku2T+G+I2x+q4wR+Aj+AUX//ovbbX0XZCoV8QD4ohNkhG2h/AuvYL8Ez+DbrgqTbHUkdkWwfPHGdxOONlNa/zXH9Kwj8BH4Af9Gx13+NeGwdoWyFQz4gHxTCVkn36ru6GbD8ZsenHSvB3YU2JPD55xqWO7PF22ms4wHVl9L6Lziuf3yFjyUCP4AR+lzadxGPq5+99gKlKxTyAfmgMC4FbJy7CSx/WsgOMLfJ5Yd1Fwobe1ZPeBYE/Nz0IM7RjLbVI4cDancK6x0XclI10r7ncAKAvxwR+u2XHfmAfFAY40M2UBKj22wIWP79BJYf1F3oXsh735dnzynYhs7aIs8/EzA5o+11VrK58uoyk5+2nRxSABB6IYrZR8uBfEA+KIywcVMXJrCOMwHLP5zA8q8HLP9YwPvmybO5B2y3ufTAbRzu82CG2+uoZPMUvOuVqnc4pABU3Ayv/S5MrlV25APyQZL0ovMS/yTyQBor6E95xwib0KvZKxphM7utCThQ70v4kKCmM+YZGe4Q2x0PrJcSXu99h3UmNRoSABRVp9T64TO5VvmRD8gHcWgdZvr5V7eZzo8wKOlNFvu/lQb1+Uri6ntPyA7Q7Jfc8pCdzNQ3v8trP/k/vyL2Cb/WSv76oK12PKCTnEJ7nuM6z3AcA6i4LyKGfe12yuRaxUM+IB9EMdM/QRxyrNeepD/AwpAVLk1gHYcCln82geWHTTbR2C9fHy4ZeUhZz0pfsSx3qmXDZN0HbaXjznI4wXXudVznIQGA6tog0fvtL6ZshUM+IB9ENclr67y2Q2rdvr5uQf4eZU/Ayh5LMrdf7gasY2MCyw+bqrzeBP8MXP9d72zMsSxTh7e62oIz4zi2Oh5c9xPafp3i9uR/UvM1AEARvSm1UXaihP21lG2U11sRfJpEPiAfJGWZpNf75Tk3AjbOiQSW3x2yAyQxTu1wyDqmS+0q/xp51s9Mixn08Mhpye8oCq5j3WpbncD6dkVY3wmOXwAVpF1y7giTazVrs6FOL+bsM5IPyAdJ6RD7Mz2Jmhqycd5LYB0bJf0nxZ9KtC9ZvXOxJOBs9csc77RrIv6uQV2WXKyW6Lenl3EMA6iYb4TJtZLwlTw/L0FekA/IB0mzXRTflvSKPgzYKBqiuxJYR1B3m/6Efo/7EXY2PckwPcSrt7Z0PP5Bx+WcFHt3oKTpZ1vkrzPObKj3/QPT9faQvm5pyFWMsHbKv9LRwfEMoOR2CJNrJaVxKNNLOfhM5APyQVpsg84sSHpFQWPjJ3E7YawEX31fndDv4Tr+q35xTDLsvHqgDMfccbXvmj54cVySuSMy8pl07gCdHEP7CT5p4sBq7BN2xT/RmmdYb7+/vqcJrW/kxPGm/7vM49gGUDIafv6M+L24irIZvWmo1ecZfh7yAfkgbaYuUcOS8PCl7SEbLomHacOGy5yU0O9ie1p+pOkMuh9ZCtiR4M6b1AMpSX4mW1tpWG8W6wSAonrNa79G/B78N2WzMvXf/0eGn4d8QD5I2zlpzUzIpdLtF0mDv/bRv+efma8WbhsBAJKlF83CRohjcq1ovjPUbBFlQUnpRWjTHZoNlAYAgHz4XJhcK0mvirlr1IuUBiVlmwdrJqUBACB7fxcm10qaacKynykLSsz0sP8DygIAQPZe8/8oRwn7n1C2UD8b6naWsqDETHMm9FMWAACy1WkJpvTbb85iS+0+pzQoKdsolqspDQAA2Yrab19PDuiDHu4rS/3epTQoqR5Jd/RKAAAQwyphcq00TBf7PAZTKQ9Kar9hfx+kLAAAZOdNP8AzuVbyvgqoIV2hUFbXDfv7EcoCAEA2xkjtyluUsM8fbjdvif3qPiP0oKwmWPb5XkoDAEA2vpDo/fZfoGxOvuOkCRXUZ9nnuyyv3+W1QxHbSsoMAICbzRJ9cq3XKJuTf4XUcj0lQkkdM+zvVwNev8s/AR4Q88y8pnaIMgMAEO51sXc3YXKt5rzlUNu/USaU1D3D/r7H8b3TAo6ZW17b5rUlXptImQEACPay134RJtdKw6uOtX2NUqGEplv296VNvP+u0IUHAIBIdGSYCxHD/iVhRBnXsO/yAPQDSoWSWmPY359G+P441/Deo14bR1kBAIjmM2FyrTTMEPdZii9RLpTUSTHPxu1iV917hr22gnICABCdzn4Zpd++vvZNyhbqH177VRjWFNXW5rVHhv19m8N7t9a9/rZ/Ag0AACLSWV0fSLSr+xsoWyCdafhsxJoyQg/K6g3L/r4g5H07616rXXq6KCUAANFp/9kfIobSf1M2I52obJUf9KOOcjTSZlFGlNAWw76uXXPaAt5zWEbf+WqjjAAAxHMoYiD90WudlO0vWgft1qR3O77y2h8xQ359o7YoozOGff2U5bXjZPTdsU2UDwCA+FbFCKT68On5CjcdxUiH1vw9gXDf2O6wS6KE9C6iadIsU7fAKV674f9c39NH+QAAiE+7jiRxRZqWXDvLbokSWmzZ32caXvfQ/5n+dz6lAwAgvhfEfZhIWuva5+yaKKGdhn39YcNrtsvoO13TKRsAAM35D+E6l40RelBGlw37er//s/FeO1337zo53URKBgBAczYTrHPbuKqJstGH0J8a9vXVXpsttXH1G0fu4cF1AACa8JbQbz+vTbdLO7soSqbXsr9/6rXHwhwfAAAkSq+a3SFY57b9zC6KEjoYsM/rKDyDhn+/QdkAAIinn1Cd6/YFuyhK6KZlf7/ntblee1/izcALAAAa0G8//20HuylKZqJlX7/otQn+azq89sjwmtOUDwDKa6rU+nzqMG4DXhuS6A9wdfvh6bz/fr1tPOz/kdkqtVEhqoR++8Vof+fwR8mstOzrUxped8DwGn3QdzIlBIBi06s6C6U2UsNhP5ybHuC6GGGZM7z2tUOwuu+1NypS55eFfvuM0ANkw9SN8LbhdTPF/mAvAKAgXvJaj9e2ee2EPD8MW1Db5LD8dv8Pw9MIy9VJXyaUvO5alwsE6UK0B3xNoITuG/b1o5bXXrJ8T3dQRgDIv+WS7lVP7SN6Oeayd5W89p8RpAvTLvFVgZLptuzrfZbX27r/rKOUAJB/2nXmmNSu7OtDWL9FCEE3Q5atXXjuNxGyrpe47npH5U+CdGHaEb4qUDLrLfu6bRbdNqmN3MMQnQBQEtNk9FTqtrY75ETiYd1rb0ntStDIHxO9M3AtZPmPS1pfffD5ASG6UG0zXwsomYEY4X2r5fjopZwAUEzaL/NJSAiaZ3nvHBl9p0BH5Gm3nBRULfBrHX4gQBeu9fCVgBLRq/XDhv38YMj7xol5iM5rIe9bJLWBH9ooPQDkz5BEf4hR7w6MdOPRPwxLQ/7oBIWsoRLW9BDhmRF6gIzNl/hX6ndY3rsi4Hv+J6mN0AYAyBn9kg4aVeew4T062s/ICD96hX+uwzrChucsk1UE50I27bfczlcCSsTWNafL4b36PW+6+zvotTGG12/0/5Z0U3YAyJ+w7jaNXRy0C9DIEJN6q3i+wzomhqzjbonqOUuYXKuo7SxfByiZc4b9/GqE9++3HCv7Gl43w/97sJuSA0A+bQsIQHp1p/GK55G6ny9xXMcSCb+yWgZ61esbqV0BoxWv7eDrACWi392mu7d7Iyxjktif8fpYandv5/kXbXRiwU7KDgD5dD4giJ9oeO0HdT/bEGEd66Wao/QAQFZsF1qWRVzOLnG7Q7aQkgNAPo2V4P77K+teO9MP5vrvxyKu55g0N84/ACCaPYbvWv2+jzpjrl61D5uVfSvlBoD86g34Atc/DF11JwY35NkkWWMiridsHP59bAoASNRVw3ftxZjLmi320dx2UmoAyLegoSO/NbxOh9+cFnEdYyX8VvBSNgUA5JoOWasPtg/7TYffXEBZACD/bgaE8JE++j1i7uLjqick7JseDAYAAADQpKkhQXyK1MZhHplcqz/mevYJQyECAAAALbcmIISPjNN8Up6Nkz8+5npuhAT+jWwKAAAAIHknA0K4jkfeV/f/34m5jrAJt7TNYFMAAAAAydLJUh4FhHAdv/mB/78PNLGe1SFh/z6bAgAAAEje/IAQrt13jvv/W2cfbWbmxP6QwH+UTQEAAAAkb3tACK+fYGVxk+v5LSTw97EpAAAAgORdkPC+9SebXMeckOXXT+wFAAAAICGdftgOGxt/cpPr2RKyjstsCgAAACB5vRJ+dX93Aus5F7KOHWwKqw6pPTitJ00HKEchTJPmnncBAABIzGEJv7o/ocl16My5YXcRmJK9NlrSTKnNRqzPVZyQ2oPSpjkRkE86P8V+f39fSTkAAEAeDIYE8f0JrGNZyDqG/bBbRRrwdXbhIQm/06JtD7tsLulJ7SYZ/WA6gR8AAGRumkPAnJ7AevaGrONEhbfBJK+tk1qXpoNe+zqkVkvZbXOn13LiTOAHAACZWxcSLs8ntJ7rIetZw6YYxXZHRLtXtVOe3JjttYsB+zWBHwAAZG4gJIivTmAdEyX8LsIkNsUoHSmfgKE5r3jtiMN+TeAHAACZ0j7zjwPCiv5sTALreS8kFN1kUzyn21KrbZQmU2P8bTAsbs9bEPgBAECmFoaEleMJrac/ZD372BTPWS6MZJQ3erfrrr8/L/RPmKf6J6wEfgAAkEufhgTxnoTWc6/J9XzgtfkV2za7hJGM8kQfptbub92Gn/UR+AEAQF5dluCx95N4OLRTwsf4D1rPyF0IHepwTIW2jWmSsgF22cyMD/hZF4EfAADk0ThpzTCZS0PWcy7gvZO99kCqN4pPm38i1FirDey2uUXgBwAAudMXEsTfS2g9H4WsZ6vlfXpn4LpUc4x+27MVM9ltCfwAAACugoYUfCq1bgpJCHtg9x3L+077P78ltbsRVbLDUKcH7LIEfgAAgCiCHqRNcqz3KyGBv8PwnoPy7CHVKl7VvmCoUz+7LIEfAADA1fSQEJ5kX/Gw8cobR505IMl3KyqSsVK7w5LGBGgg8AMAgIr4MCSET0lwXU9D1rXJf90Mr31b9++7KrpteoSZiAn8AAAATToVEFB+Snhdv4nbjKRpjBBURPsN9RhklyXwAwAAuLIN+ZjWlfWTEcP+15LM+P9Fdd1QkyPstgR+AAAAV4tCAveChNf3ToSwf7TiYX+CpS697LYEfgAAAFc7A8LJo5TWeTAk6A9JtSbWsrHNjWAbIlXvxhyK2AigBH4AAIBUrJDaQ7k6as9jqfXt/1JqIwKNozx/OWYIjFcDXq+BX7v7DEhwN636dogyE/gBAACQDdPcCHsc3zstIHTq5GXbvLbEaxMpM4EfAAAArWebG2FpE++/S+Ak8AMAACAf1hjCos5h4PoQ8zl5/gHoJLtKrZTow6tm2U4T+AEAAJAnpuFLzzu+d1fde/QZiRUpfD4CP4EfAAAAMencCI8MYXGbw3u31r3+ttRmLE4DgZ/ADwAAgJjekHhzItQPsapderpS/IwEfgI/AAAAYtpiCIraNact4D2HZfRMvG0pf0YCP4EfAAAAMZ0xBMVTltfqg7hn6163ifLlAoEfAAAARjoKj2nSrA2G107x2g3/5/qePspH4AcAAEC+LbYExZmG1z30f6b/nU/pCPwAAADIv52GkPiw4TXb6352R2qTbIHADwAAgAK4bAiJ/f7Pxkvt4dORfx/02kRKRuAHAABAMXRKbTbdxpC42muzpTaufuPIPZ2UjcAPAACAYui1hMRPvfbY8rMNlI3ADwAAgGI4GBAUdRSeQcO/36BsBH4AAAAUw01LSLzntblee1/izcALAj8AAAAyNtESEC96bYL/mg6vPZLsZ5EFgR8AAAARrbQExCkNrztgeI0+6Ds5J583r63VJ0UEfgAAAIzSbwiHtw2vmyn2B3sJ/AR+AAAA5NR9Qzg8anntJTFPztVB4CfwAwAAIH+6LeGwL2LYXkfgJ/ADAAAgf9ZbwqFtFt02qY3ck+UQnQR+Aj8AAAAcDcQI71stgbKXcuYCgR8AAAB/0av1w4ZgeDDkfePEPETntZD3LfLaeX+9IPADAAAgZfMl/pX6HZb3rgg4ufjJa19T9tRP4gj8AAAA+Iuta06Xw3tf8toTw3sHvTbG8PqNUhuzv5uyp2pCQOB/n/IAAABUyzlDKLwa4f37LcFyX8PrZkit69BuSp66voDAT/0BAAAqpF1qV9wbQ+HeCMuYJOar/No+llr3knleu+u1O17rpOyp+zYg8N+gPAAAANWxxBIKl0Vczi5xG5pyISVPncu2OCA8NA0AAFAJewxhUK/4R50xV6/a3w4JmVspd+Lmeu0dr/V4bafUnp1wnRdAX6vde3r9ZcwX7r4AAACUzlVDELwYc1mzvTZkCZc7KXXixkvyk4Ptp6wAAAAIMt1rZ6X2cK42HX5zAWUBUAT/D0luc8FQO/gMAAABZXRFWHRNYXRoTUwAPG1hdGggeG1sbnM9Imh0dHA6Ly93d3cudzMub3JnLzE5OTgvTWF0aC9NYXRoTUwiPjxtc3R5bGUgbWF0aHNpemU9IjE2cHgiPjxtaT5tPC9taT48bWk+QTwvbWk+PG1pPlA8L21pPjxtbz49PC9tbz48bW8+JiN4QTA7PC9tbz48bWZyYWM+PG1uPjE8L21uPjxtaT5uPC9taT48L21mcmFjPjxtdW5kZXJvdmVyPjxtbz4mI3gyMjExOzwvbW8+PG1yb3c+PG1pPms8L21pPjxtbz49PC9tbz48bW4+MTwvbW4+PC9tcm93Pjxtcm93PjxtaT5rPC9taT48bW8+PTwvbW8+PG1pPm48L21pPjwvbXJvdz48L211bmRlcm92ZXI+PG1pPkE8L21pPjxtc3ViPjxtaT5QPC9taT48bWk+azwvbWk+PC9tc3ViPjwvbXN0eWxlPjwvbWF0aD57K03qAAAAAElFTkSuQmCC\&quot;,\&quot;slideId\&quot;:276,\&quot;accessibleText\&quot;:\&quot;m A P equals space 1 over n sum from k equals 1 to k equals n of A P subscript k\&quot;,\&quot;imageHeight\&quot;:31.56756756756757}]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866CFD-F94E-4AE5-ACEA-86FEC0F48A1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Problemsolution cycle </Template>
  <TotalTime>0</TotalTime>
  <Words>961</Words>
  <Application>Microsoft Macintosh PowerPoint</Application>
  <PresentationFormat>Widescreen</PresentationFormat>
  <Paragraphs>123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Times New Roman</vt:lpstr>
      <vt:lpstr>Tw Cen MT</vt:lpstr>
      <vt:lpstr>Wingdings</vt:lpstr>
      <vt:lpstr>Circuit</vt:lpstr>
      <vt:lpstr>PowerPoint Presentation</vt:lpstr>
      <vt:lpstr>PowerPoint Presentation</vt:lpstr>
      <vt:lpstr>Abstract</vt:lpstr>
      <vt:lpstr>PowerPoint Presentation</vt:lpstr>
      <vt:lpstr>PowerPoint Presentation</vt:lpstr>
      <vt:lpstr>Sample images</vt:lpstr>
      <vt:lpstr>PowerPoint Presentation</vt:lpstr>
      <vt:lpstr>PowerPoint Presentation</vt:lpstr>
      <vt:lpstr>YOLOv7 ARCHITECTURE </vt:lpstr>
      <vt:lpstr>PowerPoint Presentation</vt:lpstr>
      <vt:lpstr>Model Training &amp; Evaluation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2023-07-28T18:40:38Z</dcterms:created>
  <dcterms:modified xsi:type="dcterms:W3CDTF">2023-08-01T17:23:28Z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